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6" r:id="rId7"/>
    <p:sldId id="263" r:id="rId8"/>
    <p:sldId id="264" r:id="rId9"/>
    <p:sldId id="265"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75" d="100"/>
          <a:sy n="75" d="100"/>
        </p:scale>
        <p:origin x="84" y="7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7F2E4-40DF-56C6-2A1F-78CE076046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E5BE7D-68C8-3C35-E41D-2C40845A09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0FB2F6-7F7F-CFCD-F23C-3C628026C525}"/>
              </a:ext>
            </a:extLst>
          </p:cNvPr>
          <p:cNvSpPr>
            <a:spLocks noGrp="1"/>
          </p:cNvSpPr>
          <p:nvPr>
            <p:ph type="dt" sz="half" idx="10"/>
          </p:nvPr>
        </p:nvSpPr>
        <p:spPr/>
        <p:txBody>
          <a:bodyPr/>
          <a:lstStyle/>
          <a:p>
            <a:fld id="{4D85D61F-4336-4790-AA09-D788D3124865}" type="datetimeFigureOut">
              <a:rPr lang="en-US" smtClean="0"/>
              <a:t>5/30/2022</a:t>
            </a:fld>
            <a:endParaRPr lang="en-US"/>
          </a:p>
        </p:txBody>
      </p:sp>
      <p:sp>
        <p:nvSpPr>
          <p:cNvPr id="5" name="Footer Placeholder 4">
            <a:extLst>
              <a:ext uri="{FF2B5EF4-FFF2-40B4-BE49-F238E27FC236}">
                <a16:creationId xmlns:a16="http://schemas.microsoft.com/office/drawing/2014/main" id="{52A521B6-F5FB-6907-A1EC-78A1233057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364ABC-851D-7547-93B3-BDA2E8532D65}"/>
              </a:ext>
            </a:extLst>
          </p:cNvPr>
          <p:cNvSpPr>
            <a:spLocks noGrp="1"/>
          </p:cNvSpPr>
          <p:nvPr>
            <p:ph type="sldNum" sz="quarter" idx="12"/>
          </p:nvPr>
        </p:nvSpPr>
        <p:spPr/>
        <p:txBody>
          <a:bodyPr/>
          <a:lstStyle/>
          <a:p>
            <a:fld id="{CEEF9376-FA9C-4C2D-96BF-D1F1C1D15943}" type="slidenum">
              <a:rPr lang="en-US" smtClean="0"/>
              <a:t>‹#›</a:t>
            </a:fld>
            <a:endParaRPr lang="en-US"/>
          </a:p>
        </p:txBody>
      </p:sp>
    </p:spTree>
    <p:extLst>
      <p:ext uri="{BB962C8B-B14F-4D97-AF65-F5344CB8AC3E}">
        <p14:creationId xmlns:p14="http://schemas.microsoft.com/office/powerpoint/2010/main" val="1355658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4325-127A-870B-138F-7A8064305A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E1E1D1-FFF9-97AD-9BE1-B0C69C9B7F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08BBE1-0DEA-C7A6-18F9-7B951E95F8A3}"/>
              </a:ext>
            </a:extLst>
          </p:cNvPr>
          <p:cNvSpPr>
            <a:spLocks noGrp="1"/>
          </p:cNvSpPr>
          <p:nvPr>
            <p:ph type="dt" sz="half" idx="10"/>
          </p:nvPr>
        </p:nvSpPr>
        <p:spPr/>
        <p:txBody>
          <a:bodyPr/>
          <a:lstStyle/>
          <a:p>
            <a:fld id="{4D85D61F-4336-4790-AA09-D788D3124865}" type="datetimeFigureOut">
              <a:rPr lang="en-US" smtClean="0"/>
              <a:t>5/30/2022</a:t>
            </a:fld>
            <a:endParaRPr lang="en-US"/>
          </a:p>
        </p:txBody>
      </p:sp>
      <p:sp>
        <p:nvSpPr>
          <p:cNvPr id="5" name="Footer Placeholder 4">
            <a:extLst>
              <a:ext uri="{FF2B5EF4-FFF2-40B4-BE49-F238E27FC236}">
                <a16:creationId xmlns:a16="http://schemas.microsoft.com/office/drawing/2014/main" id="{E9E1B31F-61A3-CEFF-5ADA-A1709C4132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3CB5EC-EA9B-9D70-E138-F15CD90E4C93}"/>
              </a:ext>
            </a:extLst>
          </p:cNvPr>
          <p:cNvSpPr>
            <a:spLocks noGrp="1"/>
          </p:cNvSpPr>
          <p:nvPr>
            <p:ph type="sldNum" sz="quarter" idx="12"/>
          </p:nvPr>
        </p:nvSpPr>
        <p:spPr/>
        <p:txBody>
          <a:bodyPr/>
          <a:lstStyle/>
          <a:p>
            <a:fld id="{CEEF9376-FA9C-4C2D-96BF-D1F1C1D15943}" type="slidenum">
              <a:rPr lang="en-US" smtClean="0"/>
              <a:t>‹#›</a:t>
            </a:fld>
            <a:endParaRPr lang="en-US"/>
          </a:p>
        </p:txBody>
      </p:sp>
    </p:spTree>
    <p:extLst>
      <p:ext uri="{BB962C8B-B14F-4D97-AF65-F5344CB8AC3E}">
        <p14:creationId xmlns:p14="http://schemas.microsoft.com/office/powerpoint/2010/main" val="3460749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FDD203-1BBB-5EB4-FB60-246759A6BE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773F71-AE63-2C15-A5F1-2EE71F08FB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09E288-CACD-849D-F77E-FB3A190880BA}"/>
              </a:ext>
            </a:extLst>
          </p:cNvPr>
          <p:cNvSpPr>
            <a:spLocks noGrp="1"/>
          </p:cNvSpPr>
          <p:nvPr>
            <p:ph type="dt" sz="half" idx="10"/>
          </p:nvPr>
        </p:nvSpPr>
        <p:spPr/>
        <p:txBody>
          <a:bodyPr/>
          <a:lstStyle/>
          <a:p>
            <a:fld id="{4D85D61F-4336-4790-AA09-D788D3124865}" type="datetimeFigureOut">
              <a:rPr lang="en-US" smtClean="0"/>
              <a:t>5/30/2022</a:t>
            </a:fld>
            <a:endParaRPr lang="en-US"/>
          </a:p>
        </p:txBody>
      </p:sp>
      <p:sp>
        <p:nvSpPr>
          <p:cNvPr id="5" name="Footer Placeholder 4">
            <a:extLst>
              <a:ext uri="{FF2B5EF4-FFF2-40B4-BE49-F238E27FC236}">
                <a16:creationId xmlns:a16="http://schemas.microsoft.com/office/drawing/2014/main" id="{D8B095B3-406C-ED30-5C92-91DFEEE568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06C945-AD22-FB34-3BFD-A2A48F1841C7}"/>
              </a:ext>
            </a:extLst>
          </p:cNvPr>
          <p:cNvSpPr>
            <a:spLocks noGrp="1"/>
          </p:cNvSpPr>
          <p:nvPr>
            <p:ph type="sldNum" sz="quarter" idx="12"/>
          </p:nvPr>
        </p:nvSpPr>
        <p:spPr/>
        <p:txBody>
          <a:bodyPr/>
          <a:lstStyle/>
          <a:p>
            <a:fld id="{CEEF9376-FA9C-4C2D-96BF-D1F1C1D15943}" type="slidenum">
              <a:rPr lang="en-US" smtClean="0"/>
              <a:t>‹#›</a:t>
            </a:fld>
            <a:endParaRPr lang="en-US"/>
          </a:p>
        </p:txBody>
      </p:sp>
    </p:spTree>
    <p:extLst>
      <p:ext uri="{BB962C8B-B14F-4D97-AF65-F5344CB8AC3E}">
        <p14:creationId xmlns:p14="http://schemas.microsoft.com/office/powerpoint/2010/main" val="1843496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5FFC8-9F7A-A29B-D3A7-BE05495694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D99947-FEDC-E639-F119-AA04FBE31D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A0285A-5996-D9D9-F87F-A19BEB5AA1C1}"/>
              </a:ext>
            </a:extLst>
          </p:cNvPr>
          <p:cNvSpPr>
            <a:spLocks noGrp="1"/>
          </p:cNvSpPr>
          <p:nvPr>
            <p:ph type="dt" sz="half" idx="10"/>
          </p:nvPr>
        </p:nvSpPr>
        <p:spPr/>
        <p:txBody>
          <a:bodyPr/>
          <a:lstStyle/>
          <a:p>
            <a:fld id="{4D85D61F-4336-4790-AA09-D788D3124865}" type="datetimeFigureOut">
              <a:rPr lang="en-US" smtClean="0"/>
              <a:t>5/30/2022</a:t>
            </a:fld>
            <a:endParaRPr lang="en-US"/>
          </a:p>
        </p:txBody>
      </p:sp>
      <p:sp>
        <p:nvSpPr>
          <p:cNvPr id="5" name="Footer Placeholder 4">
            <a:extLst>
              <a:ext uri="{FF2B5EF4-FFF2-40B4-BE49-F238E27FC236}">
                <a16:creationId xmlns:a16="http://schemas.microsoft.com/office/drawing/2014/main" id="{20EEE95E-125F-A914-2D92-7DE71D2737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9DDE25-2C85-D924-BFAC-23A487F23DB8}"/>
              </a:ext>
            </a:extLst>
          </p:cNvPr>
          <p:cNvSpPr>
            <a:spLocks noGrp="1"/>
          </p:cNvSpPr>
          <p:nvPr>
            <p:ph type="sldNum" sz="quarter" idx="12"/>
          </p:nvPr>
        </p:nvSpPr>
        <p:spPr/>
        <p:txBody>
          <a:bodyPr/>
          <a:lstStyle/>
          <a:p>
            <a:fld id="{CEEF9376-FA9C-4C2D-96BF-D1F1C1D15943}" type="slidenum">
              <a:rPr lang="en-US" smtClean="0"/>
              <a:t>‹#›</a:t>
            </a:fld>
            <a:endParaRPr lang="en-US"/>
          </a:p>
        </p:txBody>
      </p:sp>
    </p:spTree>
    <p:extLst>
      <p:ext uri="{BB962C8B-B14F-4D97-AF65-F5344CB8AC3E}">
        <p14:creationId xmlns:p14="http://schemas.microsoft.com/office/powerpoint/2010/main" val="1190850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00A45-33B7-2231-5BCC-6827991D35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178D48-B8A1-0E41-0FAE-0DEC647250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7E1BF2-0B94-BC1F-9462-AE9473647336}"/>
              </a:ext>
            </a:extLst>
          </p:cNvPr>
          <p:cNvSpPr>
            <a:spLocks noGrp="1"/>
          </p:cNvSpPr>
          <p:nvPr>
            <p:ph type="dt" sz="half" idx="10"/>
          </p:nvPr>
        </p:nvSpPr>
        <p:spPr/>
        <p:txBody>
          <a:bodyPr/>
          <a:lstStyle/>
          <a:p>
            <a:fld id="{4D85D61F-4336-4790-AA09-D788D3124865}" type="datetimeFigureOut">
              <a:rPr lang="en-US" smtClean="0"/>
              <a:t>5/30/2022</a:t>
            </a:fld>
            <a:endParaRPr lang="en-US"/>
          </a:p>
        </p:txBody>
      </p:sp>
      <p:sp>
        <p:nvSpPr>
          <p:cNvPr id="5" name="Footer Placeholder 4">
            <a:extLst>
              <a:ext uri="{FF2B5EF4-FFF2-40B4-BE49-F238E27FC236}">
                <a16:creationId xmlns:a16="http://schemas.microsoft.com/office/drawing/2014/main" id="{12C951DB-01F6-B472-B266-35A7DBD988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0B1B7B-F5CA-3D71-782A-CBBBCDD4F419}"/>
              </a:ext>
            </a:extLst>
          </p:cNvPr>
          <p:cNvSpPr>
            <a:spLocks noGrp="1"/>
          </p:cNvSpPr>
          <p:nvPr>
            <p:ph type="sldNum" sz="quarter" idx="12"/>
          </p:nvPr>
        </p:nvSpPr>
        <p:spPr/>
        <p:txBody>
          <a:bodyPr/>
          <a:lstStyle/>
          <a:p>
            <a:fld id="{CEEF9376-FA9C-4C2D-96BF-D1F1C1D15943}" type="slidenum">
              <a:rPr lang="en-US" smtClean="0"/>
              <a:t>‹#›</a:t>
            </a:fld>
            <a:endParaRPr lang="en-US"/>
          </a:p>
        </p:txBody>
      </p:sp>
    </p:spTree>
    <p:extLst>
      <p:ext uri="{BB962C8B-B14F-4D97-AF65-F5344CB8AC3E}">
        <p14:creationId xmlns:p14="http://schemas.microsoft.com/office/powerpoint/2010/main" val="19302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8CD4B-BB0B-B5FE-D494-B95AB86D2B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83029A-D77B-ADA4-A66B-131A005EA3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32FC0A-9EB6-A61D-0A5D-E447921ABA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C65EC2-37AB-A155-377F-97211CE89350}"/>
              </a:ext>
            </a:extLst>
          </p:cNvPr>
          <p:cNvSpPr>
            <a:spLocks noGrp="1"/>
          </p:cNvSpPr>
          <p:nvPr>
            <p:ph type="dt" sz="half" idx="10"/>
          </p:nvPr>
        </p:nvSpPr>
        <p:spPr/>
        <p:txBody>
          <a:bodyPr/>
          <a:lstStyle/>
          <a:p>
            <a:fld id="{4D85D61F-4336-4790-AA09-D788D3124865}" type="datetimeFigureOut">
              <a:rPr lang="en-US" smtClean="0"/>
              <a:t>5/30/2022</a:t>
            </a:fld>
            <a:endParaRPr lang="en-US"/>
          </a:p>
        </p:txBody>
      </p:sp>
      <p:sp>
        <p:nvSpPr>
          <p:cNvPr id="6" name="Footer Placeholder 5">
            <a:extLst>
              <a:ext uri="{FF2B5EF4-FFF2-40B4-BE49-F238E27FC236}">
                <a16:creationId xmlns:a16="http://schemas.microsoft.com/office/drawing/2014/main" id="{2D5AECA0-EDA4-9535-6109-2E21358125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D16952-84B2-7E5F-D77C-20DA6568673E}"/>
              </a:ext>
            </a:extLst>
          </p:cNvPr>
          <p:cNvSpPr>
            <a:spLocks noGrp="1"/>
          </p:cNvSpPr>
          <p:nvPr>
            <p:ph type="sldNum" sz="quarter" idx="12"/>
          </p:nvPr>
        </p:nvSpPr>
        <p:spPr/>
        <p:txBody>
          <a:bodyPr/>
          <a:lstStyle/>
          <a:p>
            <a:fld id="{CEEF9376-FA9C-4C2D-96BF-D1F1C1D15943}" type="slidenum">
              <a:rPr lang="en-US" smtClean="0"/>
              <a:t>‹#›</a:t>
            </a:fld>
            <a:endParaRPr lang="en-US"/>
          </a:p>
        </p:txBody>
      </p:sp>
    </p:spTree>
    <p:extLst>
      <p:ext uri="{BB962C8B-B14F-4D97-AF65-F5344CB8AC3E}">
        <p14:creationId xmlns:p14="http://schemas.microsoft.com/office/powerpoint/2010/main" val="1927764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0265C-CE45-9742-9C9E-F6F87260D9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A49E7B-557F-5FC4-F6BB-356F12BC05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3A0A63-BFCB-A2DB-9EE7-5C164913E1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394206-05E3-1C30-228F-DFCB33AED5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0A3D7F-AB08-5161-7CBD-BFA23FF7B9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8B2D85-3E61-BF95-6ED1-C1AF8B8BC7FD}"/>
              </a:ext>
            </a:extLst>
          </p:cNvPr>
          <p:cNvSpPr>
            <a:spLocks noGrp="1"/>
          </p:cNvSpPr>
          <p:nvPr>
            <p:ph type="dt" sz="half" idx="10"/>
          </p:nvPr>
        </p:nvSpPr>
        <p:spPr/>
        <p:txBody>
          <a:bodyPr/>
          <a:lstStyle/>
          <a:p>
            <a:fld id="{4D85D61F-4336-4790-AA09-D788D3124865}" type="datetimeFigureOut">
              <a:rPr lang="en-US" smtClean="0"/>
              <a:t>5/30/2022</a:t>
            </a:fld>
            <a:endParaRPr lang="en-US"/>
          </a:p>
        </p:txBody>
      </p:sp>
      <p:sp>
        <p:nvSpPr>
          <p:cNvPr id="8" name="Footer Placeholder 7">
            <a:extLst>
              <a:ext uri="{FF2B5EF4-FFF2-40B4-BE49-F238E27FC236}">
                <a16:creationId xmlns:a16="http://schemas.microsoft.com/office/drawing/2014/main" id="{82096E73-5225-B12A-5217-BDCE8486D0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914A2E-B4D9-F7A1-A135-14E08D96599C}"/>
              </a:ext>
            </a:extLst>
          </p:cNvPr>
          <p:cNvSpPr>
            <a:spLocks noGrp="1"/>
          </p:cNvSpPr>
          <p:nvPr>
            <p:ph type="sldNum" sz="quarter" idx="12"/>
          </p:nvPr>
        </p:nvSpPr>
        <p:spPr/>
        <p:txBody>
          <a:bodyPr/>
          <a:lstStyle/>
          <a:p>
            <a:fld id="{CEEF9376-FA9C-4C2D-96BF-D1F1C1D15943}" type="slidenum">
              <a:rPr lang="en-US" smtClean="0"/>
              <a:t>‹#›</a:t>
            </a:fld>
            <a:endParaRPr lang="en-US"/>
          </a:p>
        </p:txBody>
      </p:sp>
    </p:spTree>
    <p:extLst>
      <p:ext uri="{BB962C8B-B14F-4D97-AF65-F5344CB8AC3E}">
        <p14:creationId xmlns:p14="http://schemas.microsoft.com/office/powerpoint/2010/main" val="214575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A9DD-B278-C4E4-4EC5-D5F2824F42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766033-9E81-24DD-550B-524C97B9B1A4}"/>
              </a:ext>
            </a:extLst>
          </p:cNvPr>
          <p:cNvSpPr>
            <a:spLocks noGrp="1"/>
          </p:cNvSpPr>
          <p:nvPr>
            <p:ph type="dt" sz="half" idx="10"/>
          </p:nvPr>
        </p:nvSpPr>
        <p:spPr/>
        <p:txBody>
          <a:bodyPr/>
          <a:lstStyle/>
          <a:p>
            <a:fld id="{4D85D61F-4336-4790-AA09-D788D3124865}" type="datetimeFigureOut">
              <a:rPr lang="en-US" smtClean="0"/>
              <a:t>5/30/2022</a:t>
            </a:fld>
            <a:endParaRPr lang="en-US"/>
          </a:p>
        </p:txBody>
      </p:sp>
      <p:sp>
        <p:nvSpPr>
          <p:cNvPr id="4" name="Footer Placeholder 3">
            <a:extLst>
              <a:ext uri="{FF2B5EF4-FFF2-40B4-BE49-F238E27FC236}">
                <a16:creationId xmlns:a16="http://schemas.microsoft.com/office/drawing/2014/main" id="{A0024B89-775E-536D-D564-7EACBCAD07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44BC21-B678-9C9B-C43F-C9678C39308F}"/>
              </a:ext>
            </a:extLst>
          </p:cNvPr>
          <p:cNvSpPr>
            <a:spLocks noGrp="1"/>
          </p:cNvSpPr>
          <p:nvPr>
            <p:ph type="sldNum" sz="quarter" idx="12"/>
          </p:nvPr>
        </p:nvSpPr>
        <p:spPr/>
        <p:txBody>
          <a:bodyPr/>
          <a:lstStyle/>
          <a:p>
            <a:fld id="{CEEF9376-FA9C-4C2D-96BF-D1F1C1D15943}" type="slidenum">
              <a:rPr lang="en-US" smtClean="0"/>
              <a:t>‹#›</a:t>
            </a:fld>
            <a:endParaRPr lang="en-US"/>
          </a:p>
        </p:txBody>
      </p:sp>
    </p:spTree>
    <p:extLst>
      <p:ext uri="{BB962C8B-B14F-4D97-AF65-F5344CB8AC3E}">
        <p14:creationId xmlns:p14="http://schemas.microsoft.com/office/powerpoint/2010/main" val="2227519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5823D9-588B-8403-E2CC-B68BF4C928A7}"/>
              </a:ext>
            </a:extLst>
          </p:cNvPr>
          <p:cNvSpPr>
            <a:spLocks noGrp="1"/>
          </p:cNvSpPr>
          <p:nvPr>
            <p:ph type="dt" sz="half" idx="10"/>
          </p:nvPr>
        </p:nvSpPr>
        <p:spPr/>
        <p:txBody>
          <a:bodyPr/>
          <a:lstStyle/>
          <a:p>
            <a:fld id="{4D85D61F-4336-4790-AA09-D788D3124865}" type="datetimeFigureOut">
              <a:rPr lang="en-US" smtClean="0"/>
              <a:t>5/30/2022</a:t>
            </a:fld>
            <a:endParaRPr lang="en-US"/>
          </a:p>
        </p:txBody>
      </p:sp>
      <p:sp>
        <p:nvSpPr>
          <p:cNvPr id="3" name="Footer Placeholder 2">
            <a:extLst>
              <a:ext uri="{FF2B5EF4-FFF2-40B4-BE49-F238E27FC236}">
                <a16:creationId xmlns:a16="http://schemas.microsoft.com/office/drawing/2014/main" id="{4CD8FD31-584B-6C44-D579-92059A720E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D3CFB4-50C7-F9FC-EF5F-07A5DCA09A76}"/>
              </a:ext>
            </a:extLst>
          </p:cNvPr>
          <p:cNvSpPr>
            <a:spLocks noGrp="1"/>
          </p:cNvSpPr>
          <p:nvPr>
            <p:ph type="sldNum" sz="quarter" idx="12"/>
          </p:nvPr>
        </p:nvSpPr>
        <p:spPr/>
        <p:txBody>
          <a:bodyPr/>
          <a:lstStyle/>
          <a:p>
            <a:fld id="{CEEF9376-FA9C-4C2D-96BF-D1F1C1D15943}" type="slidenum">
              <a:rPr lang="en-US" smtClean="0"/>
              <a:t>‹#›</a:t>
            </a:fld>
            <a:endParaRPr lang="en-US"/>
          </a:p>
        </p:txBody>
      </p:sp>
    </p:spTree>
    <p:extLst>
      <p:ext uri="{BB962C8B-B14F-4D97-AF65-F5344CB8AC3E}">
        <p14:creationId xmlns:p14="http://schemas.microsoft.com/office/powerpoint/2010/main" val="3400895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B7592-431B-F1D5-5FF0-24D72792B6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8ADD8C-1B2C-EC91-B8B3-CD81EF6392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6887AA-7BA1-BC5A-4AA1-29B7D88450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3F446B-00A4-1F9F-CD73-C0DA30E552E3}"/>
              </a:ext>
            </a:extLst>
          </p:cNvPr>
          <p:cNvSpPr>
            <a:spLocks noGrp="1"/>
          </p:cNvSpPr>
          <p:nvPr>
            <p:ph type="dt" sz="half" idx="10"/>
          </p:nvPr>
        </p:nvSpPr>
        <p:spPr/>
        <p:txBody>
          <a:bodyPr/>
          <a:lstStyle/>
          <a:p>
            <a:fld id="{4D85D61F-4336-4790-AA09-D788D3124865}" type="datetimeFigureOut">
              <a:rPr lang="en-US" smtClean="0"/>
              <a:t>5/30/2022</a:t>
            </a:fld>
            <a:endParaRPr lang="en-US"/>
          </a:p>
        </p:txBody>
      </p:sp>
      <p:sp>
        <p:nvSpPr>
          <p:cNvPr id="6" name="Footer Placeholder 5">
            <a:extLst>
              <a:ext uri="{FF2B5EF4-FFF2-40B4-BE49-F238E27FC236}">
                <a16:creationId xmlns:a16="http://schemas.microsoft.com/office/drawing/2014/main" id="{F1153BDE-A96C-2CD4-BAAF-0CD0F0437E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A5385A-3341-D3F0-B4E9-4FA93AF0D22B}"/>
              </a:ext>
            </a:extLst>
          </p:cNvPr>
          <p:cNvSpPr>
            <a:spLocks noGrp="1"/>
          </p:cNvSpPr>
          <p:nvPr>
            <p:ph type="sldNum" sz="quarter" idx="12"/>
          </p:nvPr>
        </p:nvSpPr>
        <p:spPr/>
        <p:txBody>
          <a:bodyPr/>
          <a:lstStyle/>
          <a:p>
            <a:fld id="{CEEF9376-FA9C-4C2D-96BF-D1F1C1D15943}" type="slidenum">
              <a:rPr lang="en-US" smtClean="0"/>
              <a:t>‹#›</a:t>
            </a:fld>
            <a:endParaRPr lang="en-US"/>
          </a:p>
        </p:txBody>
      </p:sp>
    </p:spTree>
    <p:extLst>
      <p:ext uri="{BB962C8B-B14F-4D97-AF65-F5344CB8AC3E}">
        <p14:creationId xmlns:p14="http://schemas.microsoft.com/office/powerpoint/2010/main" val="600775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74945-C72A-2472-FCD9-DA7F1826C6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D3435F5-A281-78B3-7F4D-B3E9EFDFA3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CAEE18-489C-24CB-C8A2-0C963A8112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C696CD-3FBE-B10B-24CB-83F7E897C134}"/>
              </a:ext>
            </a:extLst>
          </p:cNvPr>
          <p:cNvSpPr>
            <a:spLocks noGrp="1"/>
          </p:cNvSpPr>
          <p:nvPr>
            <p:ph type="dt" sz="half" idx="10"/>
          </p:nvPr>
        </p:nvSpPr>
        <p:spPr/>
        <p:txBody>
          <a:bodyPr/>
          <a:lstStyle/>
          <a:p>
            <a:fld id="{4D85D61F-4336-4790-AA09-D788D3124865}" type="datetimeFigureOut">
              <a:rPr lang="en-US" smtClean="0"/>
              <a:t>5/30/2022</a:t>
            </a:fld>
            <a:endParaRPr lang="en-US"/>
          </a:p>
        </p:txBody>
      </p:sp>
      <p:sp>
        <p:nvSpPr>
          <p:cNvPr id="6" name="Footer Placeholder 5">
            <a:extLst>
              <a:ext uri="{FF2B5EF4-FFF2-40B4-BE49-F238E27FC236}">
                <a16:creationId xmlns:a16="http://schemas.microsoft.com/office/drawing/2014/main" id="{2DFFEAD0-ADC8-B42F-89A6-9F5E7E36E0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426997-80DF-12B7-1E05-368CBABCD9DE}"/>
              </a:ext>
            </a:extLst>
          </p:cNvPr>
          <p:cNvSpPr>
            <a:spLocks noGrp="1"/>
          </p:cNvSpPr>
          <p:nvPr>
            <p:ph type="sldNum" sz="quarter" idx="12"/>
          </p:nvPr>
        </p:nvSpPr>
        <p:spPr/>
        <p:txBody>
          <a:bodyPr/>
          <a:lstStyle/>
          <a:p>
            <a:fld id="{CEEF9376-FA9C-4C2D-96BF-D1F1C1D15943}" type="slidenum">
              <a:rPr lang="en-US" smtClean="0"/>
              <a:t>‹#›</a:t>
            </a:fld>
            <a:endParaRPr lang="en-US"/>
          </a:p>
        </p:txBody>
      </p:sp>
    </p:spTree>
    <p:extLst>
      <p:ext uri="{BB962C8B-B14F-4D97-AF65-F5344CB8AC3E}">
        <p14:creationId xmlns:p14="http://schemas.microsoft.com/office/powerpoint/2010/main" val="391619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C149DC-1293-2864-AEAC-1ACE613AEE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628FF2-E06E-0A58-D95B-AD69A480B5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38A61F-999E-0E35-8F34-446A52BCAA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5D61F-4336-4790-AA09-D788D3124865}" type="datetimeFigureOut">
              <a:rPr lang="en-US" smtClean="0"/>
              <a:t>5/30/2022</a:t>
            </a:fld>
            <a:endParaRPr lang="en-US"/>
          </a:p>
        </p:txBody>
      </p:sp>
      <p:sp>
        <p:nvSpPr>
          <p:cNvPr id="5" name="Footer Placeholder 4">
            <a:extLst>
              <a:ext uri="{FF2B5EF4-FFF2-40B4-BE49-F238E27FC236}">
                <a16:creationId xmlns:a16="http://schemas.microsoft.com/office/drawing/2014/main" id="{D9FD2864-3C5B-A5FE-11A8-54B346B946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C36E14-1803-F759-3F47-E07C37BBB4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F9376-FA9C-4C2D-96BF-D1F1C1D15943}" type="slidenum">
              <a:rPr lang="en-US" smtClean="0"/>
              <a:t>‹#›</a:t>
            </a:fld>
            <a:endParaRPr lang="en-US"/>
          </a:p>
        </p:txBody>
      </p:sp>
    </p:spTree>
    <p:extLst>
      <p:ext uri="{BB962C8B-B14F-4D97-AF65-F5344CB8AC3E}">
        <p14:creationId xmlns:p14="http://schemas.microsoft.com/office/powerpoint/2010/main" val="3244278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6.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6.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6.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8D1BE-310F-89AD-2BCB-A4C524F19E20}"/>
              </a:ext>
            </a:extLst>
          </p:cNvPr>
          <p:cNvSpPr>
            <a:spLocks noGrp="1"/>
          </p:cNvSpPr>
          <p:nvPr>
            <p:ph type="title"/>
          </p:nvPr>
        </p:nvSpPr>
        <p:spPr/>
        <p:txBody>
          <a:bodyPr/>
          <a:lstStyle/>
          <a:p>
            <a:r>
              <a:rPr lang="en-US" dirty="0"/>
              <a:t>Chapter 6 focuses on how to decide on the measure that is best for your study.</a:t>
            </a:r>
          </a:p>
        </p:txBody>
      </p:sp>
      <p:sp>
        <p:nvSpPr>
          <p:cNvPr id="3" name="Content Placeholder 2">
            <a:extLst>
              <a:ext uri="{FF2B5EF4-FFF2-40B4-BE49-F238E27FC236}">
                <a16:creationId xmlns:a16="http://schemas.microsoft.com/office/drawing/2014/main" id="{0D13F7FF-20EB-6CA0-753E-8E66E72EC0B5}"/>
              </a:ext>
            </a:extLst>
          </p:cNvPr>
          <p:cNvSpPr>
            <a:spLocks noGrp="1"/>
          </p:cNvSpPr>
          <p:nvPr>
            <p:ph idx="1"/>
          </p:nvPr>
        </p:nvSpPr>
        <p:spPr/>
        <p:txBody>
          <a:bodyPr/>
          <a:lstStyle/>
          <a:p>
            <a:r>
              <a:rPr lang="en-US" dirty="0"/>
              <a:t>One thing you need to consider is what </a:t>
            </a:r>
            <a:r>
              <a:rPr lang="en-US" b="1" dirty="0"/>
              <a:t>scale of measurement</a:t>
            </a:r>
            <a:r>
              <a:rPr lang="en-US" dirty="0"/>
              <a:t> you need to answer your research question. That is,  you need to appreciate that</a:t>
            </a:r>
          </a:p>
          <a:p>
            <a:pPr marL="914400" lvl="1" indent="-457200">
              <a:buFont typeface="+mj-lt"/>
              <a:buAutoNum type="arabicPeriod"/>
            </a:pPr>
            <a:r>
              <a:rPr lang="en-US" dirty="0"/>
              <a:t>Different measures produce different kinds of numbers, and </a:t>
            </a:r>
          </a:p>
          <a:p>
            <a:pPr marL="914400" lvl="1" indent="-457200">
              <a:buFont typeface="+mj-lt"/>
              <a:buAutoNum type="arabicPeriod"/>
            </a:pPr>
            <a:r>
              <a:rPr lang="en-US" dirty="0"/>
              <a:t>The kinds of numbers that can answer some research questions cannot answer others. </a:t>
            </a:r>
          </a:p>
          <a:p>
            <a:pPr marL="914400" lvl="1" indent="-457200">
              <a:buFont typeface="+mj-lt"/>
              <a:buAutoNum type="arabicPeriod"/>
            </a:pPr>
            <a:endParaRPr lang="en-US" dirty="0"/>
          </a:p>
          <a:p>
            <a:pPr marL="457200" lvl="1" indent="0">
              <a:buNone/>
            </a:pPr>
            <a:endParaRPr lang="en-US" dirty="0"/>
          </a:p>
        </p:txBody>
      </p:sp>
      <p:sp>
        <p:nvSpPr>
          <p:cNvPr id="4" name="Action Button: Go Forward or Next 3">
            <a:hlinkClick r:id="" action="ppaction://hlinkshowjump?jump=nextslide" highlightClick="1"/>
            <a:extLst>
              <a:ext uri="{FF2B5EF4-FFF2-40B4-BE49-F238E27FC236}">
                <a16:creationId xmlns:a16="http://schemas.microsoft.com/office/drawing/2014/main" id="{E86288F6-570E-7110-EBA3-BAE7AD3B885D}"/>
              </a:ext>
            </a:extLst>
          </p:cNvPr>
          <p:cNvSpPr/>
          <p:nvPr/>
        </p:nvSpPr>
        <p:spPr>
          <a:xfrm>
            <a:off x="11558016" y="6217920"/>
            <a:ext cx="564410" cy="640079"/>
          </a:xfrm>
          <a:prstGeom prst="actionButtonForwardNex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393E795-CD3B-BD88-28A1-08DA6438E3B5}"/>
              </a:ext>
            </a:extLst>
          </p:cNvPr>
          <p:cNvSpPr txBox="1"/>
          <p:nvPr/>
        </p:nvSpPr>
        <p:spPr>
          <a:xfrm>
            <a:off x="0" y="6308209"/>
            <a:ext cx="4601388" cy="369332"/>
          </a:xfrm>
          <a:prstGeom prst="rect">
            <a:avLst/>
          </a:prstGeom>
          <a:noFill/>
        </p:spPr>
        <p:txBody>
          <a:bodyPr wrap="none" rtlCol="0">
            <a:spAutoFit/>
          </a:bodyPr>
          <a:lstStyle/>
          <a:p>
            <a:r>
              <a:rPr lang="en-US" dirty="0"/>
              <a:t>Copyright 2022 Mark Mitchell and Janina Jolley.</a:t>
            </a:r>
          </a:p>
        </p:txBody>
      </p:sp>
    </p:spTree>
    <p:extLst>
      <p:ext uri="{BB962C8B-B14F-4D97-AF65-F5344CB8AC3E}">
        <p14:creationId xmlns:p14="http://schemas.microsoft.com/office/powerpoint/2010/main" val="1494561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9B59-8807-4196-5F6F-54D6F04DE363}"/>
              </a:ext>
            </a:extLst>
          </p:cNvPr>
          <p:cNvSpPr>
            <a:spLocks noGrp="1"/>
          </p:cNvSpPr>
          <p:nvPr>
            <p:ph type="title"/>
          </p:nvPr>
        </p:nvSpPr>
        <p:spPr>
          <a:xfrm>
            <a:off x="426720" y="280417"/>
            <a:ext cx="10927080" cy="1410272"/>
          </a:xfrm>
        </p:spPr>
        <p:txBody>
          <a:bodyPr>
            <a:noAutofit/>
          </a:bodyPr>
          <a:lstStyle/>
          <a:p>
            <a:r>
              <a:rPr lang="en-US" sz="3600" dirty="0"/>
              <a:t>Matching quiz: What is the lowest scale of measurement than you need to make each of the following statements? </a:t>
            </a:r>
          </a:p>
        </p:txBody>
      </p:sp>
      <p:sp>
        <p:nvSpPr>
          <p:cNvPr id="5" name="Content Placeholder 4">
            <a:extLst>
              <a:ext uri="{FF2B5EF4-FFF2-40B4-BE49-F238E27FC236}">
                <a16:creationId xmlns:a16="http://schemas.microsoft.com/office/drawing/2014/main" id="{21F6A333-700F-5B46-278D-44664FF15F23}"/>
              </a:ext>
            </a:extLst>
          </p:cNvPr>
          <p:cNvSpPr>
            <a:spLocks noGrp="1"/>
          </p:cNvSpPr>
          <p:nvPr>
            <p:ph idx="1"/>
          </p:nvPr>
        </p:nvSpPr>
        <p:spPr>
          <a:xfrm>
            <a:off x="838200" y="2072639"/>
            <a:ext cx="2221992" cy="3229131"/>
          </a:xfrm>
        </p:spPr>
        <p:txBody>
          <a:bodyPr>
            <a:normAutofit fontScale="92500" lnSpcReduction="10000"/>
          </a:bodyPr>
          <a:lstStyle/>
          <a:p>
            <a:pPr marL="514350" indent="-514350">
              <a:buAutoNum type="alphaLcPeriod"/>
            </a:pPr>
            <a:r>
              <a:rPr lang="en-US" dirty="0"/>
              <a:t>Interval</a:t>
            </a:r>
          </a:p>
          <a:p>
            <a:pPr marL="514350" indent="-514350">
              <a:buAutoNum type="alphaLcPeriod"/>
            </a:pPr>
            <a:endParaRPr lang="en-US" dirty="0"/>
          </a:p>
          <a:p>
            <a:pPr marL="514350" indent="-514350">
              <a:buAutoNum type="alphaLcPeriod"/>
            </a:pPr>
            <a:r>
              <a:rPr lang="en-US" dirty="0"/>
              <a:t>Nominal</a:t>
            </a:r>
          </a:p>
          <a:p>
            <a:pPr marL="514350" indent="-514350">
              <a:buAutoNum type="alphaLcPeriod"/>
            </a:pPr>
            <a:endParaRPr lang="en-US" dirty="0"/>
          </a:p>
          <a:p>
            <a:pPr marL="514350" indent="-514350">
              <a:buAutoNum type="alphaLcPeriod"/>
            </a:pPr>
            <a:r>
              <a:rPr lang="en-US" dirty="0"/>
              <a:t>Ordinal</a:t>
            </a:r>
          </a:p>
          <a:p>
            <a:pPr marL="514350" indent="-514350">
              <a:buAutoNum type="alphaLcPeriod"/>
            </a:pPr>
            <a:endParaRPr lang="en-US" dirty="0"/>
          </a:p>
          <a:p>
            <a:pPr marL="514350" indent="-514350">
              <a:buAutoNum type="alphaLcPeriod"/>
            </a:pPr>
            <a:r>
              <a:rPr lang="en-US" dirty="0"/>
              <a:t>Ratio</a:t>
            </a:r>
          </a:p>
        </p:txBody>
      </p:sp>
      <p:sp>
        <p:nvSpPr>
          <p:cNvPr id="6" name="TextBox 5">
            <a:extLst>
              <a:ext uri="{FF2B5EF4-FFF2-40B4-BE49-F238E27FC236}">
                <a16:creationId xmlns:a16="http://schemas.microsoft.com/office/drawing/2014/main" id="{91FEBD39-A8F4-CB5E-8E27-CBAF68F16DFD}"/>
              </a:ext>
            </a:extLst>
          </p:cNvPr>
          <p:cNvSpPr txBox="1"/>
          <p:nvPr/>
        </p:nvSpPr>
        <p:spPr>
          <a:xfrm>
            <a:off x="3889248" y="2117543"/>
            <a:ext cx="3695692" cy="3139321"/>
          </a:xfrm>
          <a:prstGeom prst="rect">
            <a:avLst/>
          </a:prstGeom>
          <a:noFill/>
        </p:spPr>
        <p:txBody>
          <a:bodyPr wrap="none" rtlCol="0">
            <a:spAutoFit/>
          </a:bodyPr>
          <a:lstStyle/>
          <a:p>
            <a:r>
              <a:rPr lang="en-US" dirty="0"/>
              <a:t>Groups are different.</a:t>
            </a:r>
          </a:p>
          <a:p>
            <a:endParaRPr lang="en-US" dirty="0"/>
          </a:p>
          <a:p>
            <a:endParaRPr lang="en-US" dirty="0"/>
          </a:p>
          <a:p>
            <a:r>
              <a:rPr lang="en-US" dirty="0"/>
              <a:t>Group 1 changed more than Group 2.</a:t>
            </a:r>
          </a:p>
          <a:p>
            <a:endParaRPr lang="en-US" dirty="0"/>
          </a:p>
          <a:p>
            <a:endParaRPr lang="en-US" dirty="0"/>
          </a:p>
          <a:p>
            <a:endParaRPr lang="en-US" dirty="0"/>
          </a:p>
          <a:p>
            <a:r>
              <a:rPr lang="en-US" dirty="0"/>
              <a:t>Group 1 is more tense than Group 2.</a:t>
            </a:r>
          </a:p>
          <a:p>
            <a:endParaRPr lang="en-US" dirty="0"/>
          </a:p>
          <a:p>
            <a:endParaRPr lang="en-US" dirty="0"/>
          </a:p>
          <a:p>
            <a:r>
              <a:rPr lang="en-US" dirty="0"/>
              <a:t>Group 1 is half as tense as Group 2.</a:t>
            </a:r>
          </a:p>
        </p:txBody>
      </p:sp>
      <p:sp>
        <p:nvSpPr>
          <p:cNvPr id="11" name="TextBox 10">
            <a:extLst>
              <a:ext uri="{FF2B5EF4-FFF2-40B4-BE49-F238E27FC236}">
                <a16:creationId xmlns:a16="http://schemas.microsoft.com/office/drawing/2014/main" id="{684F8B1C-1613-BC6A-2F2E-522F3800F1BF}"/>
              </a:ext>
            </a:extLst>
          </p:cNvPr>
          <p:cNvSpPr txBox="1"/>
          <p:nvPr/>
        </p:nvSpPr>
        <p:spPr>
          <a:xfrm>
            <a:off x="3243072" y="2072640"/>
            <a:ext cx="463296" cy="3139321"/>
          </a:xfrm>
          <a:prstGeom prst="rect">
            <a:avLst/>
          </a:prstGeom>
          <a:noFill/>
        </p:spPr>
        <p:txBody>
          <a:bodyPr wrap="square" rtlCol="0">
            <a:spAutoFit/>
          </a:bodyPr>
          <a:lstStyle/>
          <a:p>
            <a:r>
              <a:rPr lang="en-US" dirty="0"/>
              <a:t>B</a:t>
            </a:r>
          </a:p>
          <a:p>
            <a:endParaRPr lang="en-US" dirty="0"/>
          </a:p>
          <a:p>
            <a:endParaRPr lang="en-US" dirty="0"/>
          </a:p>
          <a:p>
            <a:r>
              <a:rPr lang="en-US" dirty="0"/>
              <a:t>A</a:t>
            </a:r>
          </a:p>
          <a:p>
            <a:endParaRPr lang="en-US" dirty="0"/>
          </a:p>
          <a:p>
            <a:endParaRPr lang="en-US" dirty="0"/>
          </a:p>
          <a:p>
            <a:endParaRPr lang="en-US" dirty="0"/>
          </a:p>
          <a:p>
            <a:r>
              <a:rPr lang="en-US" dirty="0"/>
              <a:t>C</a:t>
            </a:r>
          </a:p>
          <a:p>
            <a:endParaRPr lang="en-US" dirty="0"/>
          </a:p>
          <a:p>
            <a:endParaRPr lang="en-US" dirty="0"/>
          </a:p>
          <a:p>
            <a:r>
              <a:rPr lang="en-US" dirty="0"/>
              <a:t>D</a:t>
            </a:r>
          </a:p>
        </p:txBody>
      </p:sp>
      <p:sp>
        <p:nvSpPr>
          <p:cNvPr id="12" name="Action Button: Blank 11">
            <a:hlinkClick r:id="" action="ppaction://noaction" highlightClick="1"/>
            <a:extLst>
              <a:ext uri="{FF2B5EF4-FFF2-40B4-BE49-F238E27FC236}">
                <a16:creationId xmlns:a16="http://schemas.microsoft.com/office/drawing/2014/main" id="{12E1EEFC-F754-5087-B380-79A8F13B516D}"/>
              </a:ext>
            </a:extLst>
          </p:cNvPr>
          <p:cNvSpPr/>
          <p:nvPr/>
        </p:nvSpPr>
        <p:spPr>
          <a:xfrm>
            <a:off x="7034784" y="5998464"/>
            <a:ext cx="2097026" cy="579119"/>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Reveal answers</a:t>
            </a:r>
          </a:p>
        </p:txBody>
      </p:sp>
      <p:sp>
        <p:nvSpPr>
          <p:cNvPr id="13" name="Action Button: Go Forward or Next 12">
            <a:hlinkClick r:id="" action="ppaction://hlinkshowjump?jump=nextslide" highlightClick="1"/>
            <a:extLst>
              <a:ext uri="{FF2B5EF4-FFF2-40B4-BE49-F238E27FC236}">
                <a16:creationId xmlns:a16="http://schemas.microsoft.com/office/drawing/2014/main" id="{2DE4802B-3EA9-1721-C41C-824D59A57B53}"/>
              </a:ext>
            </a:extLst>
          </p:cNvPr>
          <p:cNvSpPr/>
          <p:nvPr/>
        </p:nvSpPr>
        <p:spPr>
          <a:xfrm>
            <a:off x="10728960" y="5998464"/>
            <a:ext cx="963168" cy="694944"/>
          </a:xfrm>
          <a:prstGeom prst="actionButtonForwardNex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776EEB0-D702-53A9-2407-CB549CC21A5A}"/>
              </a:ext>
            </a:extLst>
          </p:cNvPr>
          <p:cNvSpPr/>
          <p:nvPr/>
        </p:nvSpPr>
        <p:spPr>
          <a:xfrm>
            <a:off x="3243072" y="2072639"/>
            <a:ext cx="341376" cy="3291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0AC84A8-ABFE-BEB6-9627-B6C3C808FE24}"/>
              </a:ext>
            </a:extLst>
          </p:cNvPr>
          <p:cNvSpPr/>
          <p:nvPr/>
        </p:nvSpPr>
        <p:spPr>
          <a:xfrm>
            <a:off x="3243072" y="2910331"/>
            <a:ext cx="341376" cy="3291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BDD76B1-D50C-467B-71FD-2241BD4CCB62}"/>
              </a:ext>
            </a:extLst>
          </p:cNvPr>
          <p:cNvSpPr/>
          <p:nvPr/>
        </p:nvSpPr>
        <p:spPr>
          <a:xfrm>
            <a:off x="3243072" y="3974592"/>
            <a:ext cx="341376" cy="3291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5D196D6-AF96-8D0B-6339-F04D2F1062DB}"/>
              </a:ext>
            </a:extLst>
          </p:cNvPr>
          <p:cNvSpPr/>
          <p:nvPr/>
        </p:nvSpPr>
        <p:spPr>
          <a:xfrm>
            <a:off x="3243072" y="4897000"/>
            <a:ext cx="341376" cy="3291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530698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37AED-C987-2031-8D2C-B62FEE95AF71}"/>
              </a:ext>
            </a:extLst>
          </p:cNvPr>
          <p:cNvSpPr>
            <a:spLocks noGrp="1"/>
          </p:cNvSpPr>
          <p:nvPr>
            <p:ph type="title"/>
          </p:nvPr>
        </p:nvSpPr>
        <p:spPr/>
        <p:txBody>
          <a:bodyPr/>
          <a:lstStyle/>
          <a:p>
            <a:r>
              <a:rPr lang="en-US" dirty="0"/>
              <a:t>Summary</a:t>
            </a:r>
          </a:p>
        </p:txBody>
      </p:sp>
      <p:sp>
        <p:nvSpPr>
          <p:cNvPr id="3" name="TextBox 2">
            <a:extLst>
              <a:ext uri="{FF2B5EF4-FFF2-40B4-BE49-F238E27FC236}">
                <a16:creationId xmlns:a16="http://schemas.microsoft.com/office/drawing/2014/main" id="{9DA8CB39-9059-E9E4-05A5-528A97097E96}"/>
              </a:ext>
            </a:extLst>
          </p:cNvPr>
          <p:cNvSpPr txBox="1"/>
          <p:nvPr/>
        </p:nvSpPr>
        <p:spPr>
          <a:xfrm>
            <a:off x="838200" y="1341121"/>
            <a:ext cx="7107936" cy="1200329"/>
          </a:xfrm>
          <a:prstGeom prst="rect">
            <a:avLst/>
          </a:prstGeom>
          <a:noFill/>
        </p:spPr>
        <p:txBody>
          <a:bodyPr wrap="square" rtlCol="0">
            <a:spAutoFit/>
          </a:bodyPr>
          <a:lstStyle/>
          <a:p>
            <a:r>
              <a:rPr lang="en-US" dirty="0"/>
              <a:t>Assume that, on a test of leadership ability, Mary got a “10,” Tom got a “5,” and Joe got a “4”. Assuming that the test was valid, what conclusions could be drawn? As you can see, the conclusions that can be drawn depends on the type of numbers the test produced.</a:t>
            </a:r>
          </a:p>
        </p:txBody>
      </p:sp>
      <p:sp>
        <p:nvSpPr>
          <p:cNvPr id="4" name="TextBox 3">
            <a:extLst>
              <a:ext uri="{FF2B5EF4-FFF2-40B4-BE49-F238E27FC236}">
                <a16:creationId xmlns:a16="http://schemas.microsoft.com/office/drawing/2014/main" id="{9DA1E372-10C9-D6E9-3C3A-6E29747B761D}"/>
              </a:ext>
            </a:extLst>
          </p:cNvPr>
          <p:cNvSpPr txBox="1"/>
          <p:nvPr/>
        </p:nvSpPr>
        <p:spPr>
          <a:xfrm>
            <a:off x="694944" y="2938272"/>
            <a:ext cx="978153" cy="369332"/>
          </a:xfrm>
          <a:prstGeom prst="rect">
            <a:avLst/>
          </a:prstGeom>
          <a:noFill/>
        </p:spPr>
        <p:txBody>
          <a:bodyPr wrap="none" rtlCol="0">
            <a:spAutoFit/>
          </a:bodyPr>
          <a:lstStyle/>
          <a:p>
            <a:r>
              <a:rPr lang="en-US" dirty="0"/>
              <a:t>Nominal</a:t>
            </a:r>
          </a:p>
        </p:txBody>
      </p:sp>
      <p:sp>
        <p:nvSpPr>
          <p:cNvPr id="5" name="TextBox 4">
            <a:extLst>
              <a:ext uri="{FF2B5EF4-FFF2-40B4-BE49-F238E27FC236}">
                <a16:creationId xmlns:a16="http://schemas.microsoft.com/office/drawing/2014/main" id="{ACA0B7CD-1405-6F21-0232-788C8A30216C}"/>
              </a:ext>
            </a:extLst>
          </p:cNvPr>
          <p:cNvSpPr txBox="1"/>
          <p:nvPr/>
        </p:nvSpPr>
        <p:spPr>
          <a:xfrm>
            <a:off x="2905819" y="2948678"/>
            <a:ext cx="874022" cy="369332"/>
          </a:xfrm>
          <a:prstGeom prst="rect">
            <a:avLst/>
          </a:prstGeom>
          <a:noFill/>
        </p:spPr>
        <p:txBody>
          <a:bodyPr wrap="none" rtlCol="0">
            <a:spAutoFit/>
          </a:bodyPr>
          <a:lstStyle/>
          <a:p>
            <a:r>
              <a:rPr lang="en-US" dirty="0"/>
              <a:t>Ordinal</a:t>
            </a:r>
          </a:p>
        </p:txBody>
      </p:sp>
      <p:sp>
        <p:nvSpPr>
          <p:cNvPr id="6" name="TextBox 5">
            <a:extLst>
              <a:ext uri="{FF2B5EF4-FFF2-40B4-BE49-F238E27FC236}">
                <a16:creationId xmlns:a16="http://schemas.microsoft.com/office/drawing/2014/main" id="{690D3FDA-B541-B9B5-C387-86C4B19E2DDC}"/>
              </a:ext>
            </a:extLst>
          </p:cNvPr>
          <p:cNvSpPr txBox="1"/>
          <p:nvPr/>
        </p:nvSpPr>
        <p:spPr>
          <a:xfrm>
            <a:off x="6193536" y="2990612"/>
            <a:ext cx="978153" cy="369332"/>
          </a:xfrm>
          <a:prstGeom prst="rect">
            <a:avLst/>
          </a:prstGeom>
          <a:noFill/>
        </p:spPr>
        <p:txBody>
          <a:bodyPr wrap="square" rtlCol="0">
            <a:spAutoFit/>
          </a:bodyPr>
          <a:lstStyle/>
          <a:p>
            <a:r>
              <a:rPr lang="en-US" dirty="0"/>
              <a:t>Interval</a:t>
            </a:r>
          </a:p>
        </p:txBody>
      </p:sp>
      <p:sp>
        <p:nvSpPr>
          <p:cNvPr id="7" name="TextBox 6">
            <a:extLst>
              <a:ext uri="{FF2B5EF4-FFF2-40B4-BE49-F238E27FC236}">
                <a16:creationId xmlns:a16="http://schemas.microsoft.com/office/drawing/2014/main" id="{481C531C-050D-7A82-0498-74324F8CE936}"/>
              </a:ext>
            </a:extLst>
          </p:cNvPr>
          <p:cNvSpPr txBox="1"/>
          <p:nvPr/>
        </p:nvSpPr>
        <p:spPr>
          <a:xfrm>
            <a:off x="9755252" y="2990612"/>
            <a:ext cx="669863" cy="369332"/>
          </a:xfrm>
          <a:prstGeom prst="rect">
            <a:avLst/>
          </a:prstGeom>
          <a:noFill/>
        </p:spPr>
        <p:txBody>
          <a:bodyPr wrap="square" rtlCol="0">
            <a:spAutoFit/>
          </a:bodyPr>
          <a:lstStyle/>
          <a:p>
            <a:r>
              <a:rPr lang="en-US" dirty="0"/>
              <a:t>Ratio</a:t>
            </a:r>
          </a:p>
        </p:txBody>
      </p:sp>
      <p:sp>
        <p:nvSpPr>
          <p:cNvPr id="8" name="TextBox 7">
            <a:extLst>
              <a:ext uri="{FF2B5EF4-FFF2-40B4-BE49-F238E27FC236}">
                <a16:creationId xmlns:a16="http://schemas.microsoft.com/office/drawing/2014/main" id="{BC4EFBD1-A75A-47FD-1FDD-B5D66B792934}"/>
              </a:ext>
            </a:extLst>
          </p:cNvPr>
          <p:cNvSpPr txBox="1"/>
          <p:nvPr/>
        </p:nvSpPr>
        <p:spPr>
          <a:xfrm>
            <a:off x="694944" y="3577886"/>
            <a:ext cx="1389888" cy="1754326"/>
          </a:xfrm>
          <a:prstGeom prst="rect">
            <a:avLst/>
          </a:prstGeom>
          <a:solidFill>
            <a:schemeClr val="bg1">
              <a:lumMod val="95000"/>
            </a:schemeClr>
          </a:solidFill>
          <a:ln w="57150">
            <a:solidFill>
              <a:schemeClr val="tx1"/>
            </a:solidFill>
          </a:ln>
        </p:spPr>
        <p:txBody>
          <a:bodyPr wrap="square" rtlCol="0">
            <a:spAutoFit/>
          </a:bodyPr>
          <a:lstStyle/>
          <a:p>
            <a:r>
              <a:rPr lang="en-US" dirty="0"/>
              <a:t>Tom, Joe, and Mary </a:t>
            </a:r>
            <a:r>
              <a:rPr lang="en-US" b="1" i="1" dirty="0"/>
              <a:t>differ</a:t>
            </a:r>
            <a:r>
              <a:rPr lang="en-US" dirty="0"/>
              <a:t> in leadership ability.</a:t>
            </a:r>
          </a:p>
          <a:p>
            <a:endParaRPr lang="en-US" dirty="0"/>
          </a:p>
        </p:txBody>
      </p:sp>
      <p:sp>
        <p:nvSpPr>
          <p:cNvPr id="9" name="TextBox 8">
            <a:extLst>
              <a:ext uri="{FF2B5EF4-FFF2-40B4-BE49-F238E27FC236}">
                <a16:creationId xmlns:a16="http://schemas.microsoft.com/office/drawing/2014/main" id="{6A8E20A1-DDAE-3911-DC6F-40D01C56724D}"/>
              </a:ext>
            </a:extLst>
          </p:cNvPr>
          <p:cNvSpPr txBox="1"/>
          <p:nvPr/>
        </p:nvSpPr>
        <p:spPr>
          <a:xfrm>
            <a:off x="2714022" y="3577887"/>
            <a:ext cx="1845785" cy="1754326"/>
          </a:xfrm>
          <a:prstGeom prst="rect">
            <a:avLst/>
          </a:prstGeom>
          <a:solidFill>
            <a:schemeClr val="bg1">
              <a:lumMod val="95000"/>
            </a:schemeClr>
          </a:solidFill>
          <a:ln w="57150">
            <a:solidFill>
              <a:schemeClr val="tx1"/>
            </a:solidFill>
          </a:ln>
        </p:spPr>
        <p:txBody>
          <a:bodyPr wrap="square" rtlCol="0">
            <a:spAutoFit/>
          </a:bodyPr>
          <a:lstStyle/>
          <a:p>
            <a:r>
              <a:rPr lang="en-US" dirty="0"/>
              <a:t>Mary has </a:t>
            </a:r>
            <a:r>
              <a:rPr lang="en-US" b="1" i="1" dirty="0"/>
              <a:t>more</a:t>
            </a:r>
            <a:r>
              <a:rPr lang="en-US" dirty="0"/>
              <a:t>  leadership ability than Tom and Joe. Tom has more leadership ability than Joe</a:t>
            </a:r>
          </a:p>
        </p:txBody>
      </p:sp>
      <p:sp>
        <p:nvSpPr>
          <p:cNvPr id="10" name="TextBox 9">
            <a:extLst>
              <a:ext uri="{FF2B5EF4-FFF2-40B4-BE49-F238E27FC236}">
                <a16:creationId xmlns:a16="http://schemas.microsoft.com/office/drawing/2014/main" id="{A6C41689-D198-1A35-C3E6-B740CBAF7497}"/>
              </a:ext>
            </a:extLst>
          </p:cNvPr>
          <p:cNvSpPr txBox="1"/>
          <p:nvPr/>
        </p:nvSpPr>
        <p:spPr>
          <a:xfrm>
            <a:off x="5803392" y="3577887"/>
            <a:ext cx="2142744" cy="1754326"/>
          </a:xfrm>
          <a:prstGeom prst="rect">
            <a:avLst/>
          </a:prstGeom>
          <a:solidFill>
            <a:schemeClr val="bg1">
              <a:lumMod val="95000"/>
            </a:schemeClr>
          </a:solidFill>
          <a:ln w="57150">
            <a:solidFill>
              <a:schemeClr val="tx1"/>
            </a:solidFill>
          </a:ln>
        </p:spPr>
        <p:txBody>
          <a:bodyPr wrap="square" rtlCol="0">
            <a:spAutoFit/>
          </a:bodyPr>
          <a:lstStyle/>
          <a:p>
            <a:r>
              <a:rPr lang="en-US" dirty="0"/>
              <a:t>Mary has </a:t>
            </a:r>
            <a:r>
              <a:rPr lang="en-US" b="1" i="1" dirty="0"/>
              <a:t>much</a:t>
            </a:r>
            <a:r>
              <a:rPr lang="en-US" dirty="0"/>
              <a:t> </a:t>
            </a:r>
            <a:r>
              <a:rPr lang="en-US" b="1" i="1" dirty="0"/>
              <a:t>more</a:t>
            </a:r>
            <a:r>
              <a:rPr lang="en-US" dirty="0"/>
              <a:t>  leadership ability than Tom and Joe. Tom has slightly more leadership ability than Joe</a:t>
            </a:r>
          </a:p>
        </p:txBody>
      </p:sp>
      <p:sp>
        <p:nvSpPr>
          <p:cNvPr id="11" name="TextBox 10">
            <a:extLst>
              <a:ext uri="{FF2B5EF4-FFF2-40B4-BE49-F238E27FC236}">
                <a16:creationId xmlns:a16="http://schemas.microsoft.com/office/drawing/2014/main" id="{5B7F1B76-8D86-820D-E3F2-91E52A0F566A}"/>
              </a:ext>
            </a:extLst>
          </p:cNvPr>
          <p:cNvSpPr txBox="1"/>
          <p:nvPr/>
        </p:nvSpPr>
        <p:spPr>
          <a:xfrm>
            <a:off x="8712487" y="3583831"/>
            <a:ext cx="2784569" cy="1754326"/>
          </a:xfrm>
          <a:prstGeom prst="rect">
            <a:avLst/>
          </a:prstGeom>
          <a:solidFill>
            <a:schemeClr val="bg1">
              <a:lumMod val="95000"/>
            </a:schemeClr>
          </a:solidFill>
          <a:ln w="57150">
            <a:solidFill>
              <a:schemeClr val="tx1"/>
            </a:solidFill>
          </a:ln>
        </p:spPr>
        <p:txBody>
          <a:bodyPr wrap="square" rtlCol="0">
            <a:spAutoFit/>
          </a:bodyPr>
          <a:lstStyle/>
          <a:p>
            <a:r>
              <a:rPr lang="en-US" dirty="0"/>
              <a:t>Mary has 2 times the leadership ability of Tom, 2.5 X the leadership ability of Joe, and Joe has only 80% of Tom’s  leadership ability.</a:t>
            </a:r>
          </a:p>
        </p:txBody>
      </p:sp>
      <p:sp>
        <p:nvSpPr>
          <p:cNvPr id="12" name="Action Button: Go Forward or Next 11">
            <a:hlinkClick r:id="" action="ppaction://hlinkshowjump?jump=nextslide" highlightClick="1"/>
            <a:extLst>
              <a:ext uri="{FF2B5EF4-FFF2-40B4-BE49-F238E27FC236}">
                <a16:creationId xmlns:a16="http://schemas.microsoft.com/office/drawing/2014/main" id="{A639934C-D6F0-9EEE-968E-DF3EEF59DA73}"/>
              </a:ext>
            </a:extLst>
          </p:cNvPr>
          <p:cNvSpPr/>
          <p:nvPr/>
        </p:nvSpPr>
        <p:spPr>
          <a:xfrm>
            <a:off x="10728960" y="5998464"/>
            <a:ext cx="963168" cy="694944"/>
          </a:xfrm>
          <a:prstGeom prst="actionButtonForwardNex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855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828A5-A38A-0646-C06D-76D5E53E9DE5}"/>
              </a:ext>
            </a:extLst>
          </p:cNvPr>
          <p:cNvSpPr>
            <a:spLocks noGrp="1"/>
          </p:cNvSpPr>
          <p:nvPr>
            <p:ph type="title"/>
          </p:nvPr>
        </p:nvSpPr>
        <p:spPr/>
        <p:txBody>
          <a:bodyPr/>
          <a:lstStyle/>
          <a:p>
            <a:r>
              <a:rPr lang="en-US" dirty="0"/>
              <a:t>END OF SCALES OF MEASUREMENT REVIEW</a:t>
            </a:r>
          </a:p>
        </p:txBody>
      </p:sp>
      <p:sp>
        <p:nvSpPr>
          <p:cNvPr id="3" name="Content Placeholder 2">
            <a:extLst>
              <a:ext uri="{FF2B5EF4-FFF2-40B4-BE49-F238E27FC236}">
                <a16:creationId xmlns:a16="http://schemas.microsoft.com/office/drawing/2014/main" id="{312712B3-BF82-6ADD-075B-892521275413}"/>
              </a:ext>
            </a:extLst>
          </p:cNvPr>
          <p:cNvSpPr>
            <a:spLocks noGrp="1"/>
          </p:cNvSpPr>
          <p:nvPr>
            <p:ph idx="1"/>
          </p:nvPr>
        </p:nvSpPr>
        <p:spPr/>
        <p:txBody>
          <a:bodyPr/>
          <a:lstStyle/>
          <a:p>
            <a:pPr marL="0" indent="0">
              <a:buNone/>
            </a:pPr>
            <a:r>
              <a:rPr lang="en-US" dirty="0"/>
              <a:t>THAT’S ALL FOLKS!</a:t>
            </a:r>
          </a:p>
          <a:p>
            <a:endParaRPr lang="en-US" dirty="0"/>
          </a:p>
          <a:p>
            <a:endParaRPr lang="en-US" dirty="0"/>
          </a:p>
          <a:p>
            <a:pPr marL="0" indent="0">
              <a:buNone/>
            </a:pPr>
            <a:r>
              <a:rPr lang="en-US" dirty="0"/>
              <a:t>Thanks for using </a:t>
            </a:r>
            <a:r>
              <a:rPr lang="en-US" b="1" dirty="0"/>
              <a:t>Research Design Explained </a:t>
            </a:r>
            <a:r>
              <a:rPr lang="en-US" dirty="0"/>
              <a:t>by </a:t>
            </a:r>
          </a:p>
          <a:p>
            <a:pPr marL="0" indent="0">
              <a:buNone/>
            </a:pPr>
            <a:r>
              <a:rPr lang="en-US" dirty="0"/>
              <a:t>Mark Mitchell and Janina Jolley. </a:t>
            </a:r>
          </a:p>
        </p:txBody>
      </p:sp>
    </p:spTree>
    <p:extLst>
      <p:ext uri="{BB962C8B-B14F-4D97-AF65-F5344CB8AC3E}">
        <p14:creationId xmlns:p14="http://schemas.microsoft.com/office/powerpoint/2010/main" val="1738805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5F808-412F-D059-D63B-BC8255DB2B99}"/>
              </a:ext>
            </a:extLst>
          </p:cNvPr>
          <p:cNvSpPr>
            <a:spLocks noGrp="1"/>
          </p:cNvSpPr>
          <p:nvPr>
            <p:ph type="title"/>
          </p:nvPr>
        </p:nvSpPr>
        <p:spPr/>
        <p:txBody>
          <a:bodyPr/>
          <a:lstStyle/>
          <a:p>
            <a:r>
              <a:rPr lang="en-US" dirty="0"/>
              <a:t>Different kinds of measures produce different kinds of numbers.</a:t>
            </a:r>
          </a:p>
        </p:txBody>
      </p:sp>
      <p:sp>
        <p:nvSpPr>
          <p:cNvPr id="3" name="Content Placeholder 2">
            <a:extLst>
              <a:ext uri="{FF2B5EF4-FFF2-40B4-BE49-F238E27FC236}">
                <a16:creationId xmlns:a16="http://schemas.microsoft.com/office/drawing/2014/main" id="{040332EF-E240-B62C-3020-16BF1969E868}"/>
              </a:ext>
            </a:extLst>
          </p:cNvPr>
          <p:cNvSpPr>
            <a:spLocks noGrp="1"/>
          </p:cNvSpPr>
          <p:nvPr>
            <p:ph idx="1"/>
          </p:nvPr>
        </p:nvSpPr>
        <p:spPr/>
        <p:txBody>
          <a:bodyPr>
            <a:normAutofit lnSpcReduction="10000"/>
          </a:bodyPr>
          <a:lstStyle/>
          <a:p>
            <a:r>
              <a:rPr lang="en-US" dirty="0"/>
              <a:t>Numbers from measurements differ in how much information they contain. </a:t>
            </a:r>
          </a:p>
          <a:p>
            <a:r>
              <a:rPr lang="en-US" dirty="0"/>
              <a:t>Specifically, there are 4 kinds of numbers that differ in terms of the degree to which they should be treated like the numbers you learned about in elementary school. </a:t>
            </a:r>
          </a:p>
          <a:p>
            <a:pPr marL="971550" lvl="1" indent="-514350">
              <a:buFont typeface="+mj-lt"/>
              <a:buAutoNum type="arabicPeriod"/>
            </a:pPr>
            <a:r>
              <a:rPr lang="en-US" dirty="0"/>
              <a:t>Nominal numbers,</a:t>
            </a:r>
          </a:p>
          <a:p>
            <a:pPr marL="971550" lvl="1" indent="-514350">
              <a:buFont typeface="+mj-lt"/>
              <a:buAutoNum type="arabicPeriod"/>
            </a:pPr>
            <a:r>
              <a:rPr lang="en-US" dirty="0"/>
              <a:t>Ordinal numbers,</a:t>
            </a:r>
          </a:p>
          <a:p>
            <a:pPr marL="971550" lvl="1" indent="-514350">
              <a:buFont typeface="+mj-lt"/>
              <a:buAutoNum type="arabicPeriod"/>
            </a:pPr>
            <a:r>
              <a:rPr lang="en-US" dirty="0"/>
              <a:t>Interval numbers, and</a:t>
            </a:r>
          </a:p>
          <a:p>
            <a:pPr marL="971550" lvl="1" indent="-514350">
              <a:buFont typeface="+mj-lt"/>
              <a:buAutoNum type="arabicPeriod"/>
            </a:pPr>
            <a:r>
              <a:rPr lang="en-US" dirty="0"/>
              <a:t>Ratio numbers</a:t>
            </a:r>
          </a:p>
          <a:p>
            <a:pPr marL="971550" lvl="1" indent="-514350">
              <a:buFont typeface="+mj-lt"/>
              <a:buAutoNum type="arabicPeriod"/>
            </a:pPr>
            <a:endParaRPr lang="en-US" dirty="0"/>
          </a:p>
          <a:p>
            <a:pPr marL="0" indent="0">
              <a:buNone/>
            </a:pPr>
            <a:r>
              <a:rPr lang="en-US" dirty="0"/>
              <a:t>The next slide explains the differences.</a:t>
            </a:r>
          </a:p>
        </p:txBody>
      </p:sp>
      <p:sp>
        <p:nvSpPr>
          <p:cNvPr id="4" name="Action Button: Go Forward or Next 3">
            <a:hlinkClick r:id="" action="ppaction://hlinkshowjump?jump=nextslide" highlightClick="1"/>
            <a:extLst>
              <a:ext uri="{FF2B5EF4-FFF2-40B4-BE49-F238E27FC236}">
                <a16:creationId xmlns:a16="http://schemas.microsoft.com/office/drawing/2014/main" id="{03F45FE1-7DC2-8F77-1818-9F8451DE410F}"/>
              </a:ext>
            </a:extLst>
          </p:cNvPr>
          <p:cNvSpPr/>
          <p:nvPr/>
        </p:nvSpPr>
        <p:spPr>
          <a:xfrm>
            <a:off x="11558016" y="6217920"/>
            <a:ext cx="564410" cy="640079"/>
          </a:xfrm>
          <a:prstGeom prst="actionButtonForwardNex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4186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4323E42-5BBC-EAE6-20DE-31D9ADD9C1F9}"/>
              </a:ext>
            </a:extLst>
          </p:cNvPr>
          <p:cNvGraphicFramePr>
            <a:graphicFrameLocks noGrp="1"/>
          </p:cNvGraphicFramePr>
          <p:nvPr>
            <p:ph idx="1"/>
            <p:extLst>
              <p:ext uri="{D42A27DB-BD31-4B8C-83A1-F6EECF244321}">
                <p14:modId xmlns:p14="http://schemas.microsoft.com/office/powerpoint/2010/main" val="2062761563"/>
              </p:ext>
            </p:extLst>
          </p:nvPr>
        </p:nvGraphicFramePr>
        <p:xfrm>
          <a:off x="1" y="0"/>
          <a:ext cx="12122426" cy="6126480"/>
        </p:xfrm>
        <a:graphic>
          <a:graphicData uri="http://schemas.openxmlformats.org/drawingml/2006/table">
            <a:tbl>
              <a:tblPr firstRow="1" bandRow="1">
                <a:tableStyleId>{5C22544A-7EE6-4342-B048-85BDC9FD1C3A}</a:tableStyleId>
              </a:tblPr>
              <a:tblGrid>
                <a:gridCol w="2048255">
                  <a:extLst>
                    <a:ext uri="{9D8B030D-6E8A-4147-A177-3AD203B41FA5}">
                      <a16:colId xmlns:a16="http://schemas.microsoft.com/office/drawing/2014/main" val="3368556187"/>
                    </a:ext>
                  </a:extLst>
                </a:gridCol>
                <a:gridCol w="1828800">
                  <a:extLst>
                    <a:ext uri="{9D8B030D-6E8A-4147-A177-3AD203B41FA5}">
                      <a16:colId xmlns:a16="http://schemas.microsoft.com/office/drawing/2014/main" val="2550522771"/>
                    </a:ext>
                  </a:extLst>
                </a:gridCol>
                <a:gridCol w="2450592">
                  <a:extLst>
                    <a:ext uri="{9D8B030D-6E8A-4147-A177-3AD203B41FA5}">
                      <a16:colId xmlns:a16="http://schemas.microsoft.com/office/drawing/2014/main" val="3951510088"/>
                    </a:ext>
                  </a:extLst>
                </a:gridCol>
                <a:gridCol w="2809204">
                  <a:extLst>
                    <a:ext uri="{9D8B030D-6E8A-4147-A177-3AD203B41FA5}">
                      <a16:colId xmlns:a16="http://schemas.microsoft.com/office/drawing/2014/main" val="426300314"/>
                    </a:ext>
                  </a:extLst>
                </a:gridCol>
                <a:gridCol w="2985575">
                  <a:extLst>
                    <a:ext uri="{9D8B030D-6E8A-4147-A177-3AD203B41FA5}">
                      <a16:colId xmlns:a16="http://schemas.microsoft.com/office/drawing/2014/main" val="727932821"/>
                    </a:ext>
                  </a:extLst>
                </a:gridCol>
              </a:tblGrid>
              <a:tr h="353568">
                <a:tc>
                  <a:txBody>
                    <a:bodyPr/>
                    <a:lstStyle/>
                    <a:p>
                      <a:endParaRPr lang="en-US" dirty="0"/>
                    </a:p>
                  </a:txBody>
                  <a:tcPr/>
                </a:tc>
                <a:tc>
                  <a:txBody>
                    <a:bodyPr/>
                    <a:lstStyle/>
                    <a:p>
                      <a:r>
                        <a:rPr lang="en-US" dirty="0"/>
                        <a:t>Nominal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Ordinal</a:t>
                      </a:r>
                    </a:p>
                  </a:txBody>
                  <a:tcPr/>
                </a:tc>
                <a:tc>
                  <a:txBody>
                    <a:bodyPr/>
                    <a:lstStyle/>
                    <a:p>
                      <a:r>
                        <a:rPr lang="en-US" dirty="0"/>
                        <a:t>Interval</a:t>
                      </a:r>
                    </a:p>
                  </a:txBody>
                  <a:tcPr/>
                </a:tc>
                <a:tc>
                  <a:txBody>
                    <a:bodyPr/>
                    <a:lstStyle/>
                    <a:p>
                      <a:r>
                        <a:rPr lang="en-US" dirty="0"/>
                        <a:t>Ratio</a:t>
                      </a:r>
                    </a:p>
                  </a:txBody>
                  <a:tcPr/>
                </a:tc>
                <a:extLst>
                  <a:ext uri="{0D108BD9-81ED-4DB2-BD59-A6C34878D82A}">
                    <a16:rowId xmlns:a16="http://schemas.microsoft.com/office/drawing/2014/main" val="2327721493"/>
                  </a:ext>
                </a:extLst>
              </a:tr>
              <a:tr h="0">
                <a:tc>
                  <a:txBody>
                    <a:bodyPr/>
                    <a:lstStyle/>
                    <a:p>
                      <a:r>
                        <a:rPr lang="en-US" dirty="0"/>
                        <a:t>Rank in terms of scales of measurement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(lowest scale of measurement; no order to numbers)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(have order, but not amounts)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(have amounts)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(highest scale of measurement)</a:t>
                      </a:r>
                    </a:p>
                    <a:p>
                      <a:endParaRPr lang="en-US" dirty="0"/>
                    </a:p>
                  </a:txBody>
                  <a:tcPr/>
                </a:tc>
                <a:extLst>
                  <a:ext uri="{0D108BD9-81ED-4DB2-BD59-A6C34878D82A}">
                    <a16:rowId xmlns:a16="http://schemas.microsoft.com/office/drawing/2014/main" val="2409386019"/>
                  </a:ext>
                </a:extLst>
              </a:tr>
              <a:tr h="370840">
                <a:tc>
                  <a:txBody>
                    <a:bodyPr/>
                    <a:lstStyle/>
                    <a:p>
                      <a:r>
                        <a:rPr lang="en-US" dirty="0"/>
                        <a:t>Type of comparison that can be made using this scale.</a:t>
                      </a:r>
                    </a:p>
                  </a:txBody>
                  <a:tcPr/>
                </a:tc>
                <a:tc>
                  <a:txBody>
                    <a:bodyPr/>
                    <a:lstStyle/>
                    <a:p>
                      <a:r>
                        <a:rPr lang="en-US" dirty="0"/>
                        <a:t>Are two groups </a:t>
                      </a:r>
                      <a:r>
                        <a:rPr lang="en-US" b="1" i="1" dirty="0"/>
                        <a:t>different</a:t>
                      </a:r>
                      <a:r>
                        <a:rPr lang="en-US" dirty="0"/>
                        <a:t> on a certain variable?</a:t>
                      </a:r>
                    </a:p>
                  </a:txBody>
                  <a:tcPr/>
                </a:tc>
                <a:tc>
                  <a:txBody>
                    <a:bodyPr/>
                    <a:lstStyle/>
                    <a:p>
                      <a:r>
                        <a:rPr lang="en-US" dirty="0"/>
                        <a:t>Does one group have </a:t>
                      </a:r>
                      <a:r>
                        <a:rPr lang="en-US" b="1" i="1" dirty="0"/>
                        <a:t>more</a:t>
                      </a:r>
                      <a:r>
                        <a:rPr lang="en-US" dirty="0"/>
                        <a:t> of a certain variable than the other?”</a:t>
                      </a:r>
                    </a:p>
                  </a:txBody>
                  <a:tcPr/>
                </a:tc>
                <a:tc>
                  <a:txBody>
                    <a:bodyPr/>
                    <a:lstStyle/>
                    <a:p>
                      <a:r>
                        <a:rPr lang="en-US" b="1" i="1" dirty="0"/>
                        <a:t>How much more </a:t>
                      </a:r>
                      <a:r>
                        <a:rPr lang="en-US" dirty="0"/>
                        <a:t>…</a:t>
                      </a:r>
                    </a:p>
                    <a:p>
                      <a:r>
                        <a:rPr lang="en-US" dirty="0"/>
                        <a:t>“Is the difference between groups 1 and 2 more than the difference between groups 3 and group 4?”</a:t>
                      </a:r>
                    </a:p>
                  </a:txBody>
                  <a:tcPr/>
                </a:tc>
                <a:tc>
                  <a:txBody>
                    <a:bodyPr/>
                    <a:lstStyle/>
                    <a:p>
                      <a:r>
                        <a:rPr lang="en-US" dirty="0"/>
                        <a:t>Any, including making ratio statements like “Is the treatment group 2 times as much in love as the other group?</a:t>
                      </a:r>
                    </a:p>
                  </a:txBody>
                  <a:tcPr/>
                </a:tc>
                <a:extLst>
                  <a:ext uri="{0D108BD9-81ED-4DB2-BD59-A6C34878D82A}">
                    <a16:rowId xmlns:a16="http://schemas.microsoft.com/office/drawing/2014/main" val="1970413425"/>
                  </a:ext>
                </a:extLst>
              </a:tr>
              <a:tr h="370840">
                <a:tc>
                  <a:txBody>
                    <a:bodyPr/>
                    <a:lstStyle/>
                    <a:p>
                      <a:r>
                        <a:rPr lang="en-US" dirty="0"/>
                        <a:t>Measures that may produce this level of measurement</a:t>
                      </a:r>
                    </a:p>
                  </a:txBody>
                  <a:tcPr/>
                </a:tc>
                <a:tc>
                  <a:txBody>
                    <a:bodyPr/>
                    <a:lstStyle/>
                    <a:p>
                      <a:r>
                        <a:rPr lang="en-US" dirty="0"/>
                        <a:t>Any valid measurement</a:t>
                      </a:r>
                    </a:p>
                  </a:txBody>
                  <a:tcPr/>
                </a:tc>
                <a:tc>
                  <a:txBody>
                    <a:bodyPr/>
                    <a:lstStyle/>
                    <a:p>
                      <a:r>
                        <a:rPr lang="en-US" dirty="0"/>
                        <a:t>Most measures, including measures that rank participants from lowest to highest, measures of physiological responses, and most measures of nonverbal behavior.</a:t>
                      </a:r>
                    </a:p>
                  </a:txBody>
                  <a:tcPr/>
                </a:tc>
                <a:tc>
                  <a:txBody>
                    <a:bodyPr/>
                    <a:lstStyle/>
                    <a:p>
                      <a:r>
                        <a:rPr lang="en-US" dirty="0"/>
                        <a:t>Rating scales and many psychological tests.</a:t>
                      </a:r>
                    </a:p>
                  </a:txBody>
                  <a:tcPr/>
                </a:tc>
                <a:tc>
                  <a:txBody>
                    <a:bodyPr/>
                    <a:lstStyle/>
                    <a:p>
                      <a:r>
                        <a:rPr lang="en-US" dirty="0"/>
                        <a:t>Very few measures can produce ratio scale measurements of psychological qualities. Magnitude estimation may provide ratio scale measurements. If you are interested in objective qualities like money donated, time spent, etc., you may be able to get ratio scale data. </a:t>
                      </a:r>
                    </a:p>
                  </a:txBody>
                  <a:tcPr/>
                </a:tc>
                <a:extLst>
                  <a:ext uri="{0D108BD9-81ED-4DB2-BD59-A6C34878D82A}">
                    <a16:rowId xmlns:a16="http://schemas.microsoft.com/office/drawing/2014/main" val="775245602"/>
                  </a:ext>
                </a:extLst>
              </a:tr>
            </a:tbl>
          </a:graphicData>
        </a:graphic>
      </p:graphicFrame>
      <p:sp>
        <p:nvSpPr>
          <p:cNvPr id="5" name="Action Button: Go Forward or Next 4">
            <a:hlinkClick r:id="" action="ppaction://hlinkshowjump?jump=nextslide" highlightClick="1"/>
            <a:extLst>
              <a:ext uri="{FF2B5EF4-FFF2-40B4-BE49-F238E27FC236}">
                <a16:creationId xmlns:a16="http://schemas.microsoft.com/office/drawing/2014/main" id="{C072A1CA-8280-8FB7-476B-85EA42C4DFB1}"/>
              </a:ext>
            </a:extLst>
          </p:cNvPr>
          <p:cNvSpPr/>
          <p:nvPr/>
        </p:nvSpPr>
        <p:spPr>
          <a:xfrm>
            <a:off x="11570208" y="6230112"/>
            <a:ext cx="552218" cy="627887"/>
          </a:xfrm>
          <a:prstGeom prst="actionButtonForwardNex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2493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80153-A12C-8158-9A71-72DB3D619D09}"/>
              </a:ext>
            </a:extLst>
          </p:cNvPr>
          <p:cNvSpPr>
            <a:spLocks noGrp="1"/>
          </p:cNvSpPr>
          <p:nvPr>
            <p:ph type="title"/>
          </p:nvPr>
        </p:nvSpPr>
        <p:spPr/>
        <p:txBody>
          <a:bodyPr/>
          <a:lstStyle/>
          <a:p>
            <a:r>
              <a:rPr lang="en-US" dirty="0"/>
              <a:t>Example of limitations of ordinal numbers</a:t>
            </a:r>
          </a:p>
        </p:txBody>
      </p:sp>
      <p:sp>
        <p:nvSpPr>
          <p:cNvPr id="3" name="Content Placeholder 2">
            <a:extLst>
              <a:ext uri="{FF2B5EF4-FFF2-40B4-BE49-F238E27FC236}">
                <a16:creationId xmlns:a16="http://schemas.microsoft.com/office/drawing/2014/main" id="{2219A2CA-857B-80E8-F255-A0733B9BFDAD}"/>
              </a:ext>
            </a:extLst>
          </p:cNvPr>
          <p:cNvSpPr>
            <a:spLocks noGrp="1"/>
          </p:cNvSpPr>
          <p:nvPr>
            <p:ph idx="1"/>
          </p:nvPr>
        </p:nvSpPr>
        <p:spPr/>
        <p:txBody>
          <a:bodyPr/>
          <a:lstStyle/>
          <a:p>
            <a:r>
              <a:rPr lang="en-US" dirty="0"/>
              <a:t>Suppose you have the following scores on an ordinal measure of leadership:</a:t>
            </a:r>
          </a:p>
          <a:p>
            <a:pPr lvl="1"/>
            <a:r>
              <a:rPr lang="en-US" dirty="0"/>
              <a:t>Mary: 4</a:t>
            </a:r>
          </a:p>
          <a:p>
            <a:pPr lvl="1"/>
            <a:r>
              <a:rPr lang="en-US" dirty="0"/>
              <a:t>Todd : 6</a:t>
            </a:r>
          </a:p>
          <a:p>
            <a:pPr lvl="1"/>
            <a:r>
              <a:rPr lang="en-US" dirty="0"/>
              <a:t>Joe: 10</a:t>
            </a:r>
          </a:p>
          <a:p>
            <a:pPr lvl="1"/>
            <a:r>
              <a:rPr lang="en-US" dirty="0"/>
              <a:t>Susan: 12</a:t>
            </a:r>
          </a:p>
          <a:p>
            <a:pPr marL="0" indent="0">
              <a:buNone/>
            </a:pPr>
            <a:r>
              <a:rPr lang="en-US" dirty="0"/>
              <a:t> You cannot say that Todd is slightly above Mary and that Susan is way above Todd. You can only say that Susan has the most leadership, followed by Joe, followed by Todd, followed by Mary. </a:t>
            </a:r>
          </a:p>
        </p:txBody>
      </p:sp>
      <p:sp>
        <p:nvSpPr>
          <p:cNvPr id="4" name="Action Button: Return 3">
            <a:hlinkClick r:id="" action="ppaction://hlinkshowjump?jump=lastslideviewed" highlightClick="1"/>
            <a:extLst>
              <a:ext uri="{FF2B5EF4-FFF2-40B4-BE49-F238E27FC236}">
                <a16:creationId xmlns:a16="http://schemas.microsoft.com/office/drawing/2014/main" id="{771FF597-9649-B29D-DB6B-6D0DB89C80AD}"/>
              </a:ext>
            </a:extLst>
          </p:cNvPr>
          <p:cNvSpPr/>
          <p:nvPr/>
        </p:nvSpPr>
        <p:spPr>
          <a:xfrm>
            <a:off x="10704443" y="5814391"/>
            <a:ext cx="1202635" cy="94421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3314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8F2F0-A59D-BE47-7D86-DECA8DF54322}"/>
              </a:ext>
            </a:extLst>
          </p:cNvPr>
          <p:cNvSpPr>
            <a:spLocks noGrp="1"/>
          </p:cNvSpPr>
          <p:nvPr>
            <p:ph type="title"/>
          </p:nvPr>
        </p:nvSpPr>
        <p:spPr/>
        <p:txBody>
          <a:bodyPr>
            <a:normAutofit fontScale="90000"/>
          </a:bodyPr>
          <a:lstStyle/>
          <a:p>
            <a:r>
              <a:rPr lang="en-US" dirty="0"/>
              <a:t>A Ruler Analogy: How Numbers Produced By Different Scales of Measurement Map onto Reality</a:t>
            </a:r>
          </a:p>
        </p:txBody>
      </p:sp>
      <p:sp>
        <p:nvSpPr>
          <p:cNvPr id="3" name="Content Placeholder 2">
            <a:extLst>
              <a:ext uri="{FF2B5EF4-FFF2-40B4-BE49-F238E27FC236}">
                <a16:creationId xmlns:a16="http://schemas.microsoft.com/office/drawing/2014/main" id="{DA99FEC0-0DC2-17C2-EECB-4D6B52EAF035}"/>
              </a:ext>
            </a:extLst>
          </p:cNvPr>
          <p:cNvSpPr>
            <a:spLocks noGrp="1"/>
          </p:cNvSpPr>
          <p:nvPr>
            <p:ph idx="1"/>
          </p:nvPr>
        </p:nvSpPr>
        <p:spPr>
          <a:xfrm>
            <a:off x="0" y="4002295"/>
            <a:ext cx="5194852" cy="2597288"/>
          </a:xfrm>
        </p:spPr>
        <p:txBody>
          <a:bodyPr/>
          <a:lstStyle/>
          <a:p>
            <a:r>
              <a:rPr lang="en-US" b="1" u="sng" dirty="0"/>
              <a:t>Instructions: </a:t>
            </a:r>
            <a:r>
              <a:rPr lang="en-US" dirty="0"/>
              <a:t>Click on  the buttons to the right to see how the different scales of measurement match up to reality.</a:t>
            </a:r>
          </a:p>
        </p:txBody>
      </p:sp>
      <p:sp>
        <p:nvSpPr>
          <p:cNvPr id="4" name="Rectangle 3">
            <a:extLst>
              <a:ext uri="{FF2B5EF4-FFF2-40B4-BE49-F238E27FC236}">
                <a16:creationId xmlns:a16="http://schemas.microsoft.com/office/drawing/2014/main" id="{A41B1655-4E06-06E3-D296-D579496F40FD}"/>
              </a:ext>
            </a:extLst>
          </p:cNvPr>
          <p:cNvSpPr/>
          <p:nvPr/>
        </p:nvSpPr>
        <p:spPr>
          <a:xfrm>
            <a:off x="526775" y="2713384"/>
            <a:ext cx="4750904" cy="4273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D018970-BBAC-46B7-14CD-4DAF308B0F04}"/>
              </a:ext>
            </a:extLst>
          </p:cNvPr>
          <p:cNvSpPr txBox="1"/>
          <p:nvPr/>
        </p:nvSpPr>
        <p:spPr>
          <a:xfrm>
            <a:off x="526773" y="2344051"/>
            <a:ext cx="5307497" cy="646331"/>
          </a:xfrm>
          <a:prstGeom prst="rect">
            <a:avLst/>
          </a:prstGeom>
          <a:noFill/>
        </p:spPr>
        <p:txBody>
          <a:bodyPr wrap="square" rtlCol="0">
            <a:spAutoFit/>
          </a:bodyPr>
          <a:lstStyle/>
          <a:p>
            <a:r>
              <a:rPr lang="en-US" dirty="0"/>
              <a:t>0	1	2	3	4	5		</a:t>
            </a:r>
          </a:p>
        </p:txBody>
      </p:sp>
      <p:sp>
        <p:nvSpPr>
          <p:cNvPr id="6" name="Reality">
            <a:extLst>
              <a:ext uri="{FF2B5EF4-FFF2-40B4-BE49-F238E27FC236}">
                <a16:creationId xmlns:a16="http://schemas.microsoft.com/office/drawing/2014/main" id="{B0DA131F-705E-80B3-4ED5-FB6FFFCC79D3}"/>
              </a:ext>
            </a:extLst>
          </p:cNvPr>
          <p:cNvSpPr txBox="1"/>
          <p:nvPr/>
        </p:nvSpPr>
        <p:spPr>
          <a:xfrm>
            <a:off x="318052" y="2017643"/>
            <a:ext cx="841705" cy="369332"/>
          </a:xfrm>
          <a:prstGeom prst="rect">
            <a:avLst/>
          </a:prstGeom>
          <a:noFill/>
        </p:spPr>
        <p:txBody>
          <a:bodyPr wrap="none" rtlCol="0">
            <a:spAutoFit/>
          </a:bodyPr>
          <a:lstStyle/>
          <a:p>
            <a:r>
              <a:rPr lang="en-US" dirty="0"/>
              <a:t>Reality</a:t>
            </a:r>
          </a:p>
        </p:txBody>
      </p:sp>
      <p:sp>
        <p:nvSpPr>
          <p:cNvPr id="7" name="Scores">
            <a:extLst>
              <a:ext uri="{FF2B5EF4-FFF2-40B4-BE49-F238E27FC236}">
                <a16:creationId xmlns:a16="http://schemas.microsoft.com/office/drawing/2014/main" id="{2FCA681B-36B8-4342-6CEC-BFE56ACD3D4D}"/>
              </a:ext>
            </a:extLst>
          </p:cNvPr>
          <p:cNvSpPr txBox="1"/>
          <p:nvPr/>
        </p:nvSpPr>
        <p:spPr>
          <a:xfrm>
            <a:off x="327990" y="3532569"/>
            <a:ext cx="790473" cy="369332"/>
          </a:xfrm>
          <a:prstGeom prst="rect">
            <a:avLst/>
          </a:prstGeom>
          <a:noFill/>
        </p:spPr>
        <p:txBody>
          <a:bodyPr wrap="none" rtlCol="0">
            <a:spAutoFit/>
          </a:bodyPr>
          <a:lstStyle/>
          <a:p>
            <a:r>
              <a:rPr lang="en-US" dirty="0"/>
              <a:t>Scores</a:t>
            </a:r>
          </a:p>
        </p:txBody>
      </p:sp>
      <p:sp>
        <p:nvSpPr>
          <p:cNvPr id="11" name="Ordinal Button: Blank 10">
            <a:hlinkClick r:id="rId2" action="ppaction://hlinksldjump" highlightClick="1"/>
            <a:extLst>
              <a:ext uri="{FF2B5EF4-FFF2-40B4-BE49-F238E27FC236}">
                <a16:creationId xmlns:a16="http://schemas.microsoft.com/office/drawing/2014/main" id="{15DB66B3-F353-5E1F-0315-E1E94A0E12C3}"/>
              </a:ext>
            </a:extLst>
          </p:cNvPr>
          <p:cNvSpPr/>
          <p:nvPr/>
        </p:nvSpPr>
        <p:spPr>
          <a:xfrm>
            <a:off x="7752522" y="5522983"/>
            <a:ext cx="974035" cy="4969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Ordinal</a:t>
            </a:r>
          </a:p>
        </p:txBody>
      </p:sp>
      <p:sp>
        <p:nvSpPr>
          <p:cNvPr id="12" name="Nominal Button: Blank 11">
            <a:hlinkClick r:id="rId3" action="ppaction://hlinksldjump" highlightClick="1"/>
            <a:extLst>
              <a:ext uri="{FF2B5EF4-FFF2-40B4-BE49-F238E27FC236}">
                <a16:creationId xmlns:a16="http://schemas.microsoft.com/office/drawing/2014/main" id="{F4F0CC2A-256F-E026-DFBD-B62DE6B21FE7}"/>
              </a:ext>
            </a:extLst>
          </p:cNvPr>
          <p:cNvSpPr/>
          <p:nvPr/>
        </p:nvSpPr>
        <p:spPr>
          <a:xfrm>
            <a:off x="7752522" y="6241983"/>
            <a:ext cx="974035" cy="4969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Nominal</a:t>
            </a:r>
          </a:p>
        </p:txBody>
      </p:sp>
      <p:sp>
        <p:nvSpPr>
          <p:cNvPr id="16" name="Ratio Button: Blank 8">
            <a:hlinkClick r:id="rId4" action="ppaction://hlinksldjump" highlightClick="1"/>
            <a:extLst>
              <a:ext uri="{FF2B5EF4-FFF2-40B4-BE49-F238E27FC236}">
                <a16:creationId xmlns:a16="http://schemas.microsoft.com/office/drawing/2014/main" id="{3EA69079-BF4B-DDB8-3BF1-DCB008C7AA4D}"/>
              </a:ext>
            </a:extLst>
          </p:cNvPr>
          <p:cNvSpPr/>
          <p:nvPr/>
        </p:nvSpPr>
        <p:spPr>
          <a:xfrm>
            <a:off x="7752522" y="4084983"/>
            <a:ext cx="974035" cy="4969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Ratio</a:t>
            </a:r>
          </a:p>
        </p:txBody>
      </p:sp>
      <p:sp>
        <p:nvSpPr>
          <p:cNvPr id="17" name="Action Button: Blank 16">
            <a:hlinkClick r:id="rId5" action="ppaction://hlinksldjump" highlightClick="1"/>
            <a:extLst>
              <a:ext uri="{FF2B5EF4-FFF2-40B4-BE49-F238E27FC236}">
                <a16:creationId xmlns:a16="http://schemas.microsoft.com/office/drawing/2014/main" id="{8A94FB62-568D-5476-F084-786FD6D0A334}"/>
              </a:ext>
            </a:extLst>
          </p:cNvPr>
          <p:cNvSpPr/>
          <p:nvPr/>
        </p:nvSpPr>
        <p:spPr>
          <a:xfrm>
            <a:off x="7752522" y="4803983"/>
            <a:ext cx="974035" cy="4969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Interval</a:t>
            </a:r>
          </a:p>
        </p:txBody>
      </p:sp>
      <p:sp>
        <p:nvSpPr>
          <p:cNvPr id="18" name="Action Button: Go Forward or Next 17">
            <a:hlinkClick r:id="" action="ppaction://hlinkshowjump?jump=nextslide" highlightClick="1"/>
            <a:extLst>
              <a:ext uri="{FF2B5EF4-FFF2-40B4-BE49-F238E27FC236}">
                <a16:creationId xmlns:a16="http://schemas.microsoft.com/office/drawing/2014/main" id="{C2A80B71-CF97-3252-DC6C-AA7BDCBC8064}"/>
              </a:ext>
            </a:extLst>
          </p:cNvPr>
          <p:cNvSpPr/>
          <p:nvPr/>
        </p:nvSpPr>
        <p:spPr>
          <a:xfrm>
            <a:off x="10838688" y="6108192"/>
            <a:ext cx="974035" cy="491391"/>
          </a:xfrm>
          <a:prstGeom prst="actionButtonForwardNex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46440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8F2F0-A59D-BE47-7D86-DECA8DF54322}"/>
              </a:ext>
            </a:extLst>
          </p:cNvPr>
          <p:cNvSpPr>
            <a:spLocks noGrp="1"/>
          </p:cNvSpPr>
          <p:nvPr>
            <p:ph type="title"/>
          </p:nvPr>
        </p:nvSpPr>
        <p:spPr/>
        <p:txBody>
          <a:bodyPr>
            <a:normAutofit fontScale="90000"/>
          </a:bodyPr>
          <a:lstStyle/>
          <a:p>
            <a:r>
              <a:rPr lang="en-US" dirty="0"/>
              <a:t>A Ruler Analogy: How Numbers Produced By Different Scales of Measurement Map onto Reality</a:t>
            </a:r>
          </a:p>
        </p:txBody>
      </p:sp>
      <p:sp>
        <p:nvSpPr>
          <p:cNvPr id="3" name="Content Placeholder 2">
            <a:extLst>
              <a:ext uri="{FF2B5EF4-FFF2-40B4-BE49-F238E27FC236}">
                <a16:creationId xmlns:a16="http://schemas.microsoft.com/office/drawing/2014/main" id="{DA99FEC0-0DC2-17C2-EECB-4D6B52EAF035}"/>
              </a:ext>
            </a:extLst>
          </p:cNvPr>
          <p:cNvSpPr>
            <a:spLocks noGrp="1"/>
          </p:cNvSpPr>
          <p:nvPr>
            <p:ph idx="1"/>
          </p:nvPr>
        </p:nvSpPr>
        <p:spPr>
          <a:xfrm>
            <a:off x="0" y="4002295"/>
            <a:ext cx="5194852" cy="2597288"/>
          </a:xfrm>
        </p:spPr>
        <p:txBody>
          <a:bodyPr/>
          <a:lstStyle/>
          <a:p>
            <a:r>
              <a:rPr lang="en-US" b="1" u="sng" dirty="0"/>
              <a:t>Instructions: </a:t>
            </a:r>
            <a:r>
              <a:rPr lang="en-US" dirty="0"/>
              <a:t>Click on  the buttons to the right to see how the different scales of measurement match up to reality.</a:t>
            </a:r>
          </a:p>
        </p:txBody>
      </p:sp>
      <p:sp>
        <p:nvSpPr>
          <p:cNvPr id="4" name="Rectangle 3">
            <a:extLst>
              <a:ext uri="{FF2B5EF4-FFF2-40B4-BE49-F238E27FC236}">
                <a16:creationId xmlns:a16="http://schemas.microsoft.com/office/drawing/2014/main" id="{A41B1655-4E06-06E3-D296-D579496F40FD}"/>
              </a:ext>
            </a:extLst>
          </p:cNvPr>
          <p:cNvSpPr/>
          <p:nvPr/>
        </p:nvSpPr>
        <p:spPr>
          <a:xfrm>
            <a:off x="526775" y="2713384"/>
            <a:ext cx="4750904" cy="4273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D018970-BBAC-46B7-14CD-4DAF308B0F04}"/>
              </a:ext>
            </a:extLst>
          </p:cNvPr>
          <p:cNvSpPr txBox="1"/>
          <p:nvPr/>
        </p:nvSpPr>
        <p:spPr>
          <a:xfrm>
            <a:off x="526773" y="2344051"/>
            <a:ext cx="5307497" cy="646331"/>
          </a:xfrm>
          <a:prstGeom prst="rect">
            <a:avLst/>
          </a:prstGeom>
          <a:noFill/>
        </p:spPr>
        <p:txBody>
          <a:bodyPr wrap="square" rtlCol="0">
            <a:spAutoFit/>
          </a:bodyPr>
          <a:lstStyle/>
          <a:p>
            <a:r>
              <a:rPr lang="en-US" dirty="0"/>
              <a:t>0	1	2	3	4	5		</a:t>
            </a:r>
          </a:p>
        </p:txBody>
      </p:sp>
      <p:sp>
        <p:nvSpPr>
          <p:cNvPr id="6" name="Reality">
            <a:extLst>
              <a:ext uri="{FF2B5EF4-FFF2-40B4-BE49-F238E27FC236}">
                <a16:creationId xmlns:a16="http://schemas.microsoft.com/office/drawing/2014/main" id="{B0DA131F-705E-80B3-4ED5-FB6FFFCC79D3}"/>
              </a:ext>
            </a:extLst>
          </p:cNvPr>
          <p:cNvSpPr txBox="1"/>
          <p:nvPr/>
        </p:nvSpPr>
        <p:spPr>
          <a:xfrm>
            <a:off x="318052" y="2017643"/>
            <a:ext cx="841705" cy="369332"/>
          </a:xfrm>
          <a:prstGeom prst="rect">
            <a:avLst/>
          </a:prstGeom>
          <a:noFill/>
        </p:spPr>
        <p:txBody>
          <a:bodyPr wrap="none" rtlCol="0">
            <a:spAutoFit/>
          </a:bodyPr>
          <a:lstStyle/>
          <a:p>
            <a:r>
              <a:rPr lang="en-US" dirty="0"/>
              <a:t>Reality</a:t>
            </a:r>
          </a:p>
        </p:txBody>
      </p:sp>
      <p:sp>
        <p:nvSpPr>
          <p:cNvPr id="7" name="Scores">
            <a:extLst>
              <a:ext uri="{FF2B5EF4-FFF2-40B4-BE49-F238E27FC236}">
                <a16:creationId xmlns:a16="http://schemas.microsoft.com/office/drawing/2014/main" id="{2FCA681B-36B8-4342-6CEC-BFE56ACD3D4D}"/>
              </a:ext>
            </a:extLst>
          </p:cNvPr>
          <p:cNvSpPr txBox="1"/>
          <p:nvPr/>
        </p:nvSpPr>
        <p:spPr>
          <a:xfrm>
            <a:off x="327990" y="3532569"/>
            <a:ext cx="790473" cy="369332"/>
          </a:xfrm>
          <a:prstGeom prst="rect">
            <a:avLst/>
          </a:prstGeom>
          <a:noFill/>
        </p:spPr>
        <p:txBody>
          <a:bodyPr wrap="none" rtlCol="0">
            <a:spAutoFit/>
          </a:bodyPr>
          <a:lstStyle/>
          <a:p>
            <a:r>
              <a:rPr lang="en-US" dirty="0"/>
              <a:t>Scores</a:t>
            </a:r>
          </a:p>
        </p:txBody>
      </p:sp>
      <p:sp>
        <p:nvSpPr>
          <p:cNvPr id="8" name="RatioRulerTextBox">
            <a:extLst>
              <a:ext uri="{FF2B5EF4-FFF2-40B4-BE49-F238E27FC236}">
                <a16:creationId xmlns:a16="http://schemas.microsoft.com/office/drawing/2014/main" id="{2589483E-476B-97AE-424B-FC2290341075}"/>
              </a:ext>
            </a:extLst>
          </p:cNvPr>
          <p:cNvSpPr txBox="1"/>
          <p:nvPr/>
        </p:nvSpPr>
        <p:spPr>
          <a:xfrm>
            <a:off x="526772" y="3186933"/>
            <a:ext cx="5307497" cy="646331"/>
          </a:xfrm>
          <a:prstGeom prst="rect">
            <a:avLst/>
          </a:prstGeom>
          <a:noFill/>
        </p:spPr>
        <p:txBody>
          <a:bodyPr wrap="square" rtlCol="0">
            <a:spAutoFit/>
          </a:bodyPr>
          <a:lstStyle/>
          <a:p>
            <a:r>
              <a:rPr lang="en-US" dirty="0"/>
              <a:t>0	1	2	3	4	5		Using a Ratio Scale Ruler</a:t>
            </a:r>
          </a:p>
        </p:txBody>
      </p:sp>
      <p:sp>
        <p:nvSpPr>
          <p:cNvPr id="16" name="Ordinal Button: Blank 10">
            <a:hlinkClick r:id="rId2" action="ppaction://hlinksldjump" highlightClick="1"/>
            <a:extLst>
              <a:ext uri="{FF2B5EF4-FFF2-40B4-BE49-F238E27FC236}">
                <a16:creationId xmlns:a16="http://schemas.microsoft.com/office/drawing/2014/main" id="{3077D770-DA70-22BF-531B-81FF81CF9312}"/>
              </a:ext>
            </a:extLst>
          </p:cNvPr>
          <p:cNvSpPr/>
          <p:nvPr/>
        </p:nvSpPr>
        <p:spPr>
          <a:xfrm>
            <a:off x="7752522" y="5522983"/>
            <a:ext cx="974035" cy="4969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Ordinal</a:t>
            </a:r>
          </a:p>
        </p:txBody>
      </p:sp>
      <p:sp>
        <p:nvSpPr>
          <p:cNvPr id="17" name="Nominal Button: Blank 11">
            <a:hlinkClick r:id="rId3" action="ppaction://hlinksldjump" highlightClick="1"/>
            <a:extLst>
              <a:ext uri="{FF2B5EF4-FFF2-40B4-BE49-F238E27FC236}">
                <a16:creationId xmlns:a16="http://schemas.microsoft.com/office/drawing/2014/main" id="{9BF98070-60E7-6E7B-F85A-2F6EE8DA12E8}"/>
              </a:ext>
            </a:extLst>
          </p:cNvPr>
          <p:cNvSpPr/>
          <p:nvPr/>
        </p:nvSpPr>
        <p:spPr>
          <a:xfrm>
            <a:off x="7752522" y="6241983"/>
            <a:ext cx="974035" cy="4969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Nominal</a:t>
            </a:r>
          </a:p>
        </p:txBody>
      </p:sp>
      <p:sp>
        <p:nvSpPr>
          <p:cNvPr id="18" name="Ratio Button: Blank 8">
            <a:hlinkClick r:id="rId4" action="ppaction://hlinksldjump" highlightClick="1"/>
            <a:extLst>
              <a:ext uri="{FF2B5EF4-FFF2-40B4-BE49-F238E27FC236}">
                <a16:creationId xmlns:a16="http://schemas.microsoft.com/office/drawing/2014/main" id="{6EE8EB92-4A28-2289-362D-E838BCD2AD3C}"/>
              </a:ext>
            </a:extLst>
          </p:cNvPr>
          <p:cNvSpPr/>
          <p:nvPr/>
        </p:nvSpPr>
        <p:spPr>
          <a:xfrm>
            <a:off x="7752522" y="4084983"/>
            <a:ext cx="974035" cy="4969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Ratio</a:t>
            </a:r>
          </a:p>
        </p:txBody>
      </p:sp>
      <p:sp>
        <p:nvSpPr>
          <p:cNvPr id="19" name="Action Button: Blank 18">
            <a:hlinkClick r:id="rId5" action="ppaction://hlinksldjump" highlightClick="1"/>
            <a:extLst>
              <a:ext uri="{FF2B5EF4-FFF2-40B4-BE49-F238E27FC236}">
                <a16:creationId xmlns:a16="http://schemas.microsoft.com/office/drawing/2014/main" id="{AEC61D30-14A4-8F06-D2FC-5AE5F2379A37}"/>
              </a:ext>
            </a:extLst>
          </p:cNvPr>
          <p:cNvSpPr/>
          <p:nvPr/>
        </p:nvSpPr>
        <p:spPr>
          <a:xfrm>
            <a:off x="7752522" y="4803983"/>
            <a:ext cx="974035" cy="4969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Interval</a:t>
            </a:r>
          </a:p>
        </p:txBody>
      </p:sp>
      <p:sp>
        <p:nvSpPr>
          <p:cNvPr id="20" name="Action Button: Go Forward or Next 19">
            <a:hlinkClick r:id="" action="ppaction://hlinkshowjump?jump=nextslide" highlightClick="1"/>
            <a:extLst>
              <a:ext uri="{FF2B5EF4-FFF2-40B4-BE49-F238E27FC236}">
                <a16:creationId xmlns:a16="http://schemas.microsoft.com/office/drawing/2014/main" id="{571C2902-2735-93D2-906C-6065B3004123}"/>
              </a:ext>
            </a:extLst>
          </p:cNvPr>
          <p:cNvSpPr/>
          <p:nvPr/>
        </p:nvSpPr>
        <p:spPr>
          <a:xfrm>
            <a:off x="10728960" y="5998464"/>
            <a:ext cx="963168" cy="694944"/>
          </a:xfrm>
          <a:prstGeom prst="actionButtonForwardNex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0215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8F2F0-A59D-BE47-7D86-DECA8DF54322}"/>
              </a:ext>
            </a:extLst>
          </p:cNvPr>
          <p:cNvSpPr>
            <a:spLocks noGrp="1"/>
          </p:cNvSpPr>
          <p:nvPr>
            <p:ph type="title"/>
          </p:nvPr>
        </p:nvSpPr>
        <p:spPr/>
        <p:txBody>
          <a:bodyPr>
            <a:normAutofit fontScale="90000"/>
          </a:bodyPr>
          <a:lstStyle/>
          <a:p>
            <a:r>
              <a:rPr lang="en-US" dirty="0"/>
              <a:t>A Ruler Analogy: How Numbers Produced By Different Scales of Measurement Map onto Reality</a:t>
            </a:r>
          </a:p>
        </p:txBody>
      </p:sp>
      <p:sp>
        <p:nvSpPr>
          <p:cNvPr id="3" name="Content Placeholder 2">
            <a:extLst>
              <a:ext uri="{FF2B5EF4-FFF2-40B4-BE49-F238E27FC236}">
                <a16:creationId xmlns:a16="http://schemas.microsoft.com/office/drawing/2014/main" id="{DA99FEC0-0DC2-17C2-EECB-4D6B52EAF035}"/>
              </a:ext>
            </a:extLst>
          </p:cNvPr>
          <p:cNvSpPr>
            <a:spLocks noGrp="1"/>
          </p:cNvSpPr>
          <p:nvPr>
            <p:ph idx="1"/>
          </p:nvPr>
        </p:nvSpPr>
        <p:spPr>
          <a:xfrm>
            <a:off x="0" y="4002295"/>
            <a:ext cx="5194852" cy="2597288"/>
          </a:xfrm>
        </p:spPr>
        <p:txBody>
          <a:bodyPr/>
          <a:lstStyle/>
          <a:p>
            <a:r>
              <a:rPr lang="en-US" b="1" u="sng" dirty="0"/>
              <a:t>Instructions: </a:t>
            </a:r>
            <a:r>
              <a:rPr lang="en-US" dirty="0"/>
              <a:t>Click on  the buttons to the right to see how the different scales of measurement match up to reality.</a:t>
            </a:r>
          </a:p>
        </p:txBody>
      </p:sp>
      <p:sp>
        <p:nvSpPr>
          <p:cNvPr id="4" name="Rectangle 3">
            <a:extLst>
              <a:ext uri="{FF2B5EF4-FFF2-40B4-BE49-F238E27FC236}">
                <a16:creationId xmlns:a16="http://schemas.microsoft.com/office/drawing/2014/main" id="{A41B1655-4E06-06E3-D296-D579496F40FD}"/>
              </a:ext>
            </a:extLst>
          </p:cNvPr>
          <p:cNvSpPr/>
          <p:nvPr/>
        </p:nvSpPr>
        <p:spPr>
          <a:xfrm>
            <a:off x="526775" y="2713384"/>
            <a:ext cx="4750904" cy="4273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D018970-BBAC-46B7-14CD-4DAF308B0F04}"/>
              </a:ext>
            </a:extLst>
          </p:cNvPr>
          <p:cNvSpPr txBox="1"/>
          <p:nvPr/>
        </p:nvSpPr>
        <p:spPr>
          <a:xfrm>
            <a:off x="526773" y="2344051"/>
            <a:ext cx="5307497" cy="646331"/>
          </a:xfrm>
          <a:prstGeom prst="rect">
            <a:avLst/>
          </a:prstGeom>
          <a:noFill/>
        </p:spPr>
        <p:txBody>
          <a:bodyPr wrap="square" rtlCol="0">
            <a:spAutoFit/>
          </a:bodyPr>
          <a:lstStyle/>
          <a:p>
            <a:r>
              <a:rPr lang="en-US" dirty="0"/>
              <a:t>0	1	2	3	4	5		</a:t>
            </a:r>
          </a:p>
        </p:txBody>
      </p:sp>
      <p:sp>
        <p:nvSpPr>
          <p:cNvPr id="6" name="Reality">
            <a:extLst>
              <a:ext uri="{FF2B5EF4-FFF2-40B4-BE49-F238E27FC236}">
                <a16:creationId xmlns:a16="http://schemas.microsoft.com/office/drawing/2014/main" id="{B0DA131F-705E-80B3-4ED5-FB6FFFCC79D3}"/>
              </a:ext>
            </a:extLst>
          </p:cNvPr>
          <p:cNvSpPr txBox="1"/>
          <p:nvPr/>
        </p:nvSpPr>
        <p:spPr>
          <a:xfrm>
            <a:off x="318052" y="2017643"/>
            <a:ext cx="841705" cy="369332"/>
          </a:xfrm>
          <a:prstGeom prst="rect">
            <a:avLst/>
          </a:prstGeom>
          <a:noFill/>
        </p:spPr>
        <p:txBody>
          <a:bodyPr wrap="none" rtlCol="0">
            <a:spAutoFit/>
          </a:bodyPr>
          <a:lstStyle/>
          <a:p>
            <a:r>
              <a:rPr lang="en-US" dirty="0"/>
              <a:t>Reality</a:t>
            </a:r>
          </a:p>
        </p:txBody>
      </p:sp>
      <p:sp>
        <p:nvSpPr>
          <p:cNvPr id="7" name="Scores">
            <a:extLst>
              <a:ext uri="{FF2B5EF4-FFF2-40B4-BE49-F238E27FC236}">
                <a16:creationId xmlns:a16="http://schemas.microsoft.com/office/drawing/2014/main" id="{2FCA681B-36B8-4342-6CEC-BFE56ACD3D4D}"/>
              </a:ext>
            </a:extLst>
          </p:cNvPr>
          <p:cNvSpPr txBox="1"/>
          <p:nvPr/>
        </p:nvSpPr>
        <p:spPr>
          <a:xfrm>
            <a:off x="327990" y="3532569"/>
            <a:ext cx="790473" cy="369332"/>
          </a:xfrm>
          <a:prstGeom prst="rect">
            <a:avLst/>
          </a:prstGeom>
          <a:noFill/>
        </p:spPr>
        <p:txBody>
          <a:bodyPr wrap="none" rtlCol="0">
            <a:spAutoFit/>
          </a:bodyPr>
          <a:lstStyle/>
          <a:p>
            <a:r>
              <a:rPr lang="en-US" dirty="0"/>
              <a:t>Scores</a:t>
            </a:r>
          </a:p>
        </p:txBody>
      </p:sp>
      <p:sp>
        <p:nvSpPr>
          <p:cNvPr id="13" name="IntervalRulerTextBox">
            <a:extLst>
              <a:ext uri="{FF2B5EF4-FFF2-40B4-BE49-F238E27FC236}">
                <a16:creationId xmlns:a16="http://schemas.microsoft.com/office/drawing/2014/main" id="{6842BCDE-E8A8-E8C7-8339-3DFC05A8B00D}"/>
              </a:ext>
            </a:extLst>
          </p:cNvPr>
          <p:cNvSpPr txBox="1"/>
          <p:nvPr/>
        </p:nvSpPr>
        <p:spPr>
          <a:xfrm>
            <a:off x="526772" y="3186933"/>
            <a:ext cx="5307497" cy="646331"/>
          </a:xfrm>
          <a:prstGeom prst="rect">
            <a:avLst/>
          </a:prstGeom>
          <a:noFill/>
        </p:spPr>
        <p:txBody>
          <a:bodyPr wrap="square" rtlCol="0">
            <a:spAutoFit/>
          </a:bodyPr>
          <a:lstStyle/>
          <a:p>
            <a:r>
              <a:rPr lang="en-US" dirty="0"/>
              <a:t>1	2	3	4	5	6		Using an Interval Scale Ruler</a:t>
            </a:r>
          </a:p>
        </p:txBody>
      </p:sp>
      <p:sp>
        <p:nvSpPr>
          <p:cNvPr id="16" name="Ordinal Button: Blank 10">
            <a:hlinkClick r:id="rId2" action="ppaction://hlinksldjump" highlightClick="1"/>
            <a:extLst>
              <a:ext uri="{FF2B5EF4-FFF2-40B4-BE49-F238E27FC236}">
                <a16:creationId xmlns:a16="http://schemas.microsoft.com/office/drawing/2014/main" id="{42BB5405-70A0-ABA0-2AAD-64FC4BC5E602}"/>
              </a:ext>
            </a:extLst>
          </p:cNvPr>
          <p:cNvSpPr/>
          <p:nvPr/>
        </p:nvSpPr>
        <p:spPr>
          <a:xfrm>
            <a:off x="7752522" y="5522983"/>
            <a:ext cx="974035" cy="4969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Ordinal</a:t>
            </a:r>
          </a:p>
        </p:txBody>
      </p:sp>
      <p:sp>
        <p:nvSpPr>
          <p:cNvPr id="17" name="Nominal Button: Blank 11">
            <a:hlinkClick r:id="rId3" action="ppaction://hlinksldjump" highlightClick="1"/>
            <a:extLst>
              <a:ext uri="{FF2B5EF4-FFF2-40B4-BE49-F238E27FC236}">
                <a16:creationId xmlns:a16="http://schemas.microsoft.com/office/drawing/2014/main" id="{E63AAE5A-ACC4-AF97-2E68-1C93BBA65E64}"/>
              </a:ext>
            </a:extLst>
          </p:cNvPr>
          <p:cNvSpPr/>
          <p:nvPr/>
        </p:nvSpPr>
        <p:spPr>
          <a:xfrm>
            <a:off x="7752522" y="6241983"/>
            <a:ext cx="974035" cy="4969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Nominal</a:t>
            </a:r>
          </a:p>
        </p:txBody>
      </p:sp>
      <p:sp>
        <p:nvSpPr>
          <p:cNvPr id="18" name="Ratio Button: Blank 8">
            <a:hlinkClick r:id="rId4" action="ppaction://hlinksldjump" highlightClick="1"/>
            <a:extLst>
              <a:ext uri="{FF2B5EF4-FFF2-40B4-BE49-F238E27FC236}">
                <a16:creationId xmlns:a16="http://schemas.microsoft.com/office/drawing/2014/main" id="{EBB10DA7-3BBB-6F39-7468-B6F2C5321DAB}"/>
              </a:ext>
            </a:extLst>
          </p:cNvPr>
          <p:cNvSpPr/>
          <p:nvPr/>
        </p:nvSpPr>
        <p:spPr>
          <a:xfrm>
            <a:off x="7752522" y="4084983"/>
            <a:ext cx="974035" cy="4969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Ratio</a:t>
            </a:r>
          </a:p>
        </p:txBody>
      </p:sp>
      <p:sp>
        <p:nvSpPr>
          <p:cNvPr id="19" name="Action Button: Blank 18">
            <a:hlinkClick r:id="rId5" action="ppaction://hlinksldjump" highlightClick="1"/>
            <a:extLst>
              <a:ext uri="{FF2B5EF4-FFF2-40B4-BE49-F238E27FC236}">
                <a16:creationId xmlns:a16="http://schemas.microsoft.com/office/drawing/2014/main" id="{E1872C31-7C22-3CE4-336C-9D10EF82ED5C}"/>
              </a:ext>
            </a:extLst>
          </p:cNvPr>
          <p:cNvSpPr/>
          <p:nvPr/>
        </p:nvSpPr>
        <p:spPr>
          <a:xfrm>
            <a:off x="7752522" y="4803983"/>
            <a:ext cx="974035" cy="4969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Interval</a:t>
            </a:r>
          </a:p>
        </p:txBody>
      </p:sp>
      <p:sp>
        <p:nvSpPr>
          <p:cNvPr id="20" name="Action Button: Go Forward or Next 19">
            <a:hlinkClick r:id="" action="ppaction://hlinkshowjump?jump=nextslide" highlightClick="1"/>
            <a:extLst>
              <a:ext uri="{FF2B5EF4-FFF2-40B4-BE49-F238E27FC236}">
                <a16:creationId xmlns:a16="http://schemas.microsoft.com/office/drawing/2014/main" id="{4A3731F1-78CE-B447-DE1B-CCD9075BA04C}"/>
              </a:ext>
            </a:extLst>
          </p:cNvPr>
          <p:cNvSpPr/>
          <p:nvPr/>
        </p:nvSpPr>
        <p:spPr>
          <a:xfrm>
            <a:off x="10728960" y="5998464"/>
            <a:ext cx="963168" cy="694944"/>
          </a:xfrm>
          <a:prstGeom prst="actionButtonForwardNex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7067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8F2F0-A59D-BE47-7D86-DECA8DF54322}"/>
              </a:ext>
            </a:extLst>
          </p:cNvPr>
          <p:cNvSpPr>
            <a:spLocks noGrp="1"/>
          </p:cNvSpPr>
          <p:nvPr>
            <p:ph type="title"/>
          </p:nvPr>
        </p:nvSpPr>
        <p:spPr/>
        <p:txBody>
          <a:bodyPr>
            <a:normAutofit fontScale="90000"/>
          </a:bodyPr>
          <a:lstStyle/>
          <a:p>
            <a:r>
              <a:rPr lang="en-US" dirty="0"/>
              <a:t>A Ruler Analogy: How Numbers Produced By Different Scales of Measurement Map onto Reality</a:t>
            </a:r>
          </a:p>
        </p:txBody>
      </p:sp>
      <p:sp>
        <p:nvSpPr>
          <p:cNvPr id="3" name="Content Placeholder 2">
            <a:extLst>
              <a:ext uri="{FF2B5EF4-FFF2-40B4-BE49-F238E27FC236}">
                <a16:creationId xmlns:a16="http://schemas.microsoft.com/office/drawing/2014/main" id="{DA99FEC0-0DC2-17C2-EECB-4D6B52EAF035}"/>
              </a:ext>
            </a:extLst>
          </p:cNvPr>
          <p:cNvSpPr>
            <a:spLocks noGrp="1"/>
          </p:cNvSpPr>
          <p:nvPr>
            <p:ph idx="1"/>
          </p:nvPr>
        </p:nvSpPr>
        <p:spPr>
          <a:xfrm>
            <a:off x="0" y="4002295"/>
            <a:ext cx="5194852" cy="2597288"/>
          </a:xfrm>
        </p:spPr>
        <p:txBody>
          <a:bodyPr/>
          <a:lstStyle/>
          <a:p>
            <a:r>
              <a:rPr lang="en-US" b="1" u="sng" dirty="0"/>
              <a:t>Instructions: </a:t>
            </a:r>
            <a:r>
              <a:rPr lang="en-US" dirty="0"/>
              <a:t>Click on  the buttons to the right to see how the different scales of measurement match up to reality.</a:t>
            </a:r>
          </a:p>
        </p:txBody>
      </p:sp>
      <p:sp>
        <p:nvSpPr>
          <p:cNvPr id="4" name="Rectangle 3">
            <a:extLst>
              <a:ext uri="{FF2B5EF4-FFF2-40B4-BE49-F238E27FC236}">
                <a16:creationId xmlns:a16="http://schemas.microsoft.com/office/drawing/2014/main" id="{A41B1655-4E06-06E3-D296-D579496F40FD}"/>
              </a:ext>
            </a:extLst>
          </p:cNvPr>
          <p:cNvSpPr/>
          <p:nvPr/>
        </p:nvSpPr>
        <p:spPr>
          <a:xfrm>
            <a:off x="526775" y="2713384"/>
            <a:ext cx="4750904" cy="4273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D018970-BBAC-46B7-14CD-4DAF308B0F04}"/>
              </a:ext>
            </a:extLst>
          </p:cNvPr>
          <p:cNvSpPr txBox="1"/>
          <p:nvPr/>
        </p:nvSpPr>
        <p:spPr>
          <a:xfrm>
            <a:off x="526773" y="2344051"/>
            <a:ext cx="5307497" cy="646331"/>
          </a:xfrm>
          <a:prstGeom prst="rect">
            <a:avLst/>
          </a:prstGeom>
          <a:noFill/>
        </p:spPr>
        <p:txBody>
          <a:bodyPr wrap="square" rtlCol="0">
            <a:spAutoFit/>
          </a:bodyPr>
          <a:lstStyle/>
          <a:p>
            <a:r>
              <a:rPr lang="en-US" dirty="0"/>
              <a:t>0	1	2	3	4	5		</a:t>
            </a:r>
          </a:p>
        </p:txBody>
      </p:sp>
      <p:sp>
        <p:nvSpPr>
          <p:cNvPr id="6" name="Reality">
            <a:extLst>
              <a:ext uri="{FF2B5EF4-FFF2-40B4-BE49-F238E27FC236}">
                <a16:creationId xmlns:a16="http://schemas.microsoft.com/office/drawing/2014/main" id="{B0DA131F-705E-80B3-4ED5-FB6FFFCC79D3}"/>
              </a:ext>
            </a:extLst>
          </p:cNvPr>
          <p:cNvSpPr txBox="1"/>
          <p:nvPr/>
        </p:nvSpPr>
        <p:spPr>
          <a:xfrm>
            <a:off x="318052" y="2017643"/>
            <a:ext cx="841705" cy="369332"/>
          </a:xfrm>
          <a:prstGeom prst="rect">
            <a:avLst/>
          </a:prstGeom>
          <a:noFill/>
        </p:spPr>
        <p:txBody>
          <a:bodyPr wrap="none" rtlCol="0">
            <a:spAutoFit/>
          </a:bodyPr>
          <a:lstStyle/>
          <a:p>
            <a:r>
              <a:rPr lang="en-US" dirty="0"/>
              <a:t>Reality</a:t>
            </a:r>
          </a:p>
        </p:txBody>
      </p:sp>
      <p:sp>
        <p:nvSpPr>
          <p:cNvPr id="7" name="Scores">
            <a:extLst>
              <a:ext uri="{FF2B5EF4-FFF2-40B4-BE49-F238E27FC236}">
                <a16:creationId xmlns:a16="http://schemas.microsoft.com/office/drawing/2014/main" id="{2FCA681B-36B8-4342-6CEC-BFE56ACD3D4D}"/>
              </a:ext>
            </a:extLst>
          </p:cNvPr>
          <p:cNvSpPr txBox="1"/>
          <p:nvPr/>
        </p:nvSpPr>
        <p:spPr>
          <a:xfrm>
            <a:off x="327990" y="3532569"/>
            <a:ext cx="790473" cy="369332"/>
          </a:xfrm>
          <a:prstGeom prst="rect">
            <a:avLst/>
          </a:prstGeom>
          <a:noFill/>
        </p:spPr>
        <p:txBody>
          <a:bodyPr wrap="none" rtlCol="0">
            <a:spAutoFit/>
          </a:bodyPr>
          <a:lstStyle/>
          <a:p>
            <a:r>
              <a:rPr lang="en-US" dirty="0"/>
              <a:t>Scores</a:t>
            </a:r>
          </a:p>
        </p:txBody>
      </p:sp>
      <p:sp>
        <p:nvSpPr>
          <p:cNvPr id="14" name="OrdinalRulerTextBox">
            <a:extLst>
              <a:ext uri="{FF2B5EF4-FFF2-40B4-BE49-F238E27FC236}">
                <a16:creationId xmlns:a16="http://schemas.microsoft.com/office/drawing/2014/main" id="{9BD2FEAA-A0FD-5F3A-A5F5-590F0021F0F3}"/>
              </a:ext>
            </a:extLst>
          </p:cNvPr>
          <p:cNvSpPr txBox="1"/>
          <p:nvPr/>
        </p:nvSpPr>
        <p:spPr>
          <a:xfrm>
            <a:off x="526772" y="3090776"/>
            <a:ext cx="5307497" cy="646331"/>
          </a:xfrm>
          <a:prstGeom prst="rect">
            <a:avLst/>
          </a:prstGeom>
          <a:noFill/>
        </p:spPr>
        <p:txBody>
          <a:bodyPr wrap="square" rtlCol="0">
            <a:spAutoFit/>
          </a:bodyPr>
          <a:lstStyle/>
          <a:p>
            <a:r>
              <a:rPr lang="en-US" dirty="0"/>
              <a:t>1	2			3	4		Using an Ordinal Scale Ruler</a:t>
            </a:r>
          </a:p>
        </p:txBody>
      </p:sp>
      <p:sp>
        <p:nvSpPr>
          <p:cNvPr id="16" name="Ordinal Button: Blank 10">
            <a:hlinkClick r:id="rId2" action="ppaction://hlinksldjump" highlightClick="1"/>
            <a:extLst>
              <a:ext uri="{FF2B5EF4-FFF2-40B4-BE49-F238E27FC236}">
                <a16:creationId xmlns:a16="http://schemas.microsoft.com/office/drawing/2014/main" id="{F15FBDF4-65AC-B2EF-6505-5156A60AB740}"/>
              </a:ext>
            </a:extLst>
          </p:cNvPr>
          <p:cNvSpPr/>
          <p:nvPr/>
        </p:nvSpPr>
        <p:spPr>
          <a:xfrm>
            <a:off x="7752522" y="5522983"/>
            <a:ext cx="974035" cy="4969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Ordinal</a:t>
            </a:r>
          </a:p>
        </p:txBody>
      </p:sp>
      <p:sp>
        <p:nvSpPr>
          <p:cNvPr id="17" name="Nominal Button: Blank 11">
            <a:hlinkClick r:id="rId3" action="ppaction://hlinksldjump" highlightClick="1"/>
            <a:extLst>
              <a:ext uri="{FF2B5EF4-FFF2-40B4-BE49-F238E27FC236}">
                <a16:creationId xmlns:a16="http://schemas.microsoft.com/office/drawing/2014/main" id="{33247A5E-6571-13FE-0E72-333827A6192E}"/>
              </a:ext>
            </a:extLst>
          </p:cNvPr>
          <p:cNvSpPr/>
          <p:nvPr/>
        </p:nvSpPr>
        <p:spPr>
          <a:xfrm>
            <a:off x="7752522" y="6241983"/>
            <a:ext cx="974035" cy="4969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Nominal</a:t>
            </a:r>
          </a:p>
        </p:txBody>
      </p:sp>
      <p:sp>
        <p:nvSpPr>
          <p:cNvPr id="18" name="Ratio Button: Blank 8">
            <a:hlinkClick r:id="rId4" action="ppaction://hlinksldjump" highlightClick="1"/>
            <a:extLst>
              <a:ext uri="{FF2B5EF4-FFF2-40B4-BE49-F238E27FC236}">
                <a16:creationId xmlns:a16="http://schemas.microsoft.com/office/drawing/2014/main" id="{AD19E04D-016C-236C-1621-E9A207CB54E7}"/>
              </a:ext>
            </a:extLst>
          </p:cNvPr>
          <p:cNvSpPr/>
          <p:nvPr/>
        </p:nvSpPr>
        <p:spPr>
          <a:xfrm>
            <a:off x="7752522" y="4084983"/>
            <a:ext cx="974035" cy="4969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Ratio</a:t>
            </a:r>
          </a:p>
        </p:txBody>
      </p:sp>
      <p:sp>
        <p:nvSpPr>
          <p:cNvPr id="19" name="Action Button: Blank 18">
            <a:hlinkClick r:id="rId5" action="ppaction://hlinksldjump" highlightClick="1"/>
            <a:extLst>
              <a:ext uri="{FF2B5EF4-FFF2-40B4-BE49-F238E27FC236}">
                <a16:creationId xmlns:a16="http://schemas.microsoft.com/office/drawing/2014/main" id="{E068DAB7-73CF-AF94-3D45-94B7A23121BF}"/>
              </a:ext>
            </a:extLst>
          </p:cNvPr>
          <p:cNvSpPr/>
          <p:nvPr/>
        </p:nvSpPr>
        <p:spPr>
          <a:xfrm>
            <a:off x="7752522" y="4803983"/>
            <a:ext cx="974035" cy="4969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Interval</a:t>
            </a:r>
          </a:p>
        </p:txBody>
      </p:sp>
      <p:sp>
        <p:nvSpPr>
          <p:cNvPr id="20" name="Action Button: Go Forward or Next 19">
            <a:hlinkClick r:id="" action="ppaction://hlinkshowjump?jump=nextslide" highlightClick="1"/>
            <a:extLst>
              <a:ext uri="{FF2B5EF4-FFF2-40B4-BE49-F238E27FC236}">
                <a16:creationId xmlns:a16="http://schemas.microsoft.com/office/drawing/2014/main" id="{DC420238-943C-3736-C7CD-92F239DA9246}"/>
              </a:ext>
            </a:extLst>
          </p:cNvPr>
          <p:cNvSpPr/>
          <p:nvPr/>
        </p:nvSpPr>
        <p:spPr>
          <a:xfrm>
            <a:off x="10728960" y="5998464"/>
            <a:ext cx="963168" cy="694944"/>
          </a:xfrm>
          <a:prstGeom prst="actionButtonForwardNex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3064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8F2F0-A59D-BE47-7D86-DECA8DF54322}"/>
              </a:ext>
            </a:extLst>
          </p:cNvPr>
          <p:cNvSpPr>
            <a:spLocks noGrp="1"/>
          </p:cNvSpPr>
          <p:nvPr>
            <p:ph type="title"/>
          </p:nvPr>
        </p:nvSpPr>
        <p:spPr/>
        <p:txBody>
          <a:bodyPr>
            <a:normAutofit fontScale="90000"/>
          </a:bodyPr>
          <a:lstStyle/>
          <a:p>
            <a:r>
              <a:rPr lang="en-US" dirty="0"/>
              <a:t>A Ruler Analogy: How Numbers Produced By Different Scales of Measurement Map onto Reality</a:t>
            </a:r>
          </a:p>
        </p:txBody>
      </p:sp>
      <p:sp>
        <p:nvSpPr>
          <p:cNvPr id="3" name="Content Placeholder 2">
            <a:extLst>
              <a:ext uri="{FF2B5EF4-FFF2-40B4-BE49-F238E27FC236}">
                <a16:creationId xmlns:a16="http://schemas.microsoft.com/office/drawing/2014/main" id="{DA99FEC0-0DC2-17C2-EECB-4D6B52EAF035}"/>
              </a:ext>
            </a:extLst>
          </p:cNvPr>
          <p:cNvSpPr>
            <a:spLocks noGrp="1"/>
          </p:cNvSpPr>
          <p:nvPr>
            <p:ph idx="1"/>
          </p:nvPr>
        </p:nvSpPr>
        <p:spPr>
          <a:xfrm>
            <a:off x="0" y="4002295"/>
            <a:ext cx="5194852" cy="2597288"/>
          </a:xfrm>
        </p:spPr>
        <p:txBody>
          <a:bodyPr/>
          <a:lstStyle/>
          <a:p>
            <a:r>
              <a:rPr lang="en-US" b="1" u="sng" dirty="0"/>
              <a:t>Instructions: </a:t>
            </a:r>
            <a:r>
              <a:rPr lang="en-US" dirty="0"/>
              <a:t>Click on  the buttons to the right to see how the different scales of measurement match up to reality.</a:t>
            </a:r>
          </a:p>
        </p:txBody>
      </p:sp>
      <p:sp>
        <p:nvSpPr>
          <p:cNvPr id="4" name="Rectangle 3">
            <a:extLst>
              <a:ext uri="{FF2B5EF4-FFF2-40B4-BE49-F238E27FC236}">
                <a16:creationId xmlns:a16="http://schemas.microsoft.com/office/drawing/2014/main" id="{A41B1655-4E06-06E3-D296-D579496F40FD}"/>
              </a:ext>
            </a:extLst>
          </p:cNvPr>
          <p:cNvSpPr/>
          <p:nvPr/>
        </p:nvSpPr>
        <p:spPr>
          <a:xfrm>
            <a:off x="526775" y="2713384"/>
            <a:ext cx="4750904" cy="4273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D018970-BBAC-46B7-14CD-4DAF308B0F04}"/>
              </a:ext>
            </a:extLst>
          </p:cNvPr>
          <p:cNvSpPr txBox="1"/>
          <p:nvPr/>
        </p:nvSpPr>
        <p:spPr>
          <a:xfrm>
            <a:off x="526773" y="2344051"/>
            <a:ext cx="5307497" cy="646331"/>
          </a:xfrm>
          <a:prstGeom prst="rect">
            <a:avLst/>
          </a:prstGeom>
          <a:noFill/>
        </p:spPr>
        <p:txBody>
          <a:bodyPr wrap="square" rtlCol="0">
            <a:spAutoFit/>
          </a:bodyPr>
          <a:lstStyle/>
          <a:p>
            <a:r>
              <a:rPr lang="en-US" dirty="0"/>
              <a:t>0	1	2	3	4	5		</a:t>
            </a:r>
          </a:p>
        </p:txBody>
      </p:sp>
      <p:sp>
        <p:nvSpPr>
          <p:cNvPr id="6" name="Reality">
            <a:extLst>
              <a:ext uri="{FF2B5EF4-FFF2-40B4-BE49-F238E27FC236}">
                <a16:creationId xmlns:a16="http://schemas.microsoft.com/office/drawing/2014/main" id="{B0DA131F-705E-80B3-4ED5-FB6FFFCC79D3}"/>
              </a:ext>
            </a:extLst>
          </p:cNvPr>
          <p:cNvSpPr txBox="1"/>
          <p:nvPr/>
        </p:nvSpPr>
        <p:spPr>
          <a:xfrm>
            <a:off x="318052" y="2017643"/>
            <a:ext cx="841705" cy="369332"/>
          </a:xfrm>
          <a:prstGeom prst="rect">
            <a:avLst/>
          </a:prstGeom>
          <a:noFill/>
        </p:spPr>
        <p:txBody>
          <a:bodyPr wrap="none" rtlCol="0">
            <a:spAutoFit/>
          </a:bodyPr>
          <a:lstStyle/>
          <a:p>
            <a:r>
              <a:rPr lang="en-US" dirty="0"/>
              <a:t>Reality</a:t>
            </a:r>
          </a:p>
        </p:txBody>
      </p:sp>
      <p:sp>
        <p:nvSpPr>
          <p:cNvPr id="7" name="Scores">
            <a:extLst>
              <a:ext uri="{FF2B5EF4-FFF2-40B4-BE49-F238E27FC236}">
                <a16:creationId xmlns:a16="http://schemas.microsoft.com/office/drawing/2014/main" id="{2FCA681B-36B8-4342-6CEC-BFE56ACD3D4D}"/>
              </a:ext>
            </a:extLst>
          </p:cNvPr>
          <p:cNvSpPr txBox="1"/>
          <p:nvPr/>
        </p:nvSpPr>
        <p:spPr>
          <a:xfrm>
            <a:off x="327990" y="3532569"/>
            <a:ext cx="790473" cy="369332"/>
          </a:xfrm>
          <a:prstGeom prst="rect">
            <a:avLst/>
          </a:prstGeom>
          <a:noFill/>
        </p:spPr>
        <p:txBody>
          <a:bodyPr wrap="none" rtlCol="0">
            <a:spAutoFit/>
          </a:bodyPr>
          <a:lstStyle/>
          <a:p>
            <a:r>
              <a:rPr lang="en-US" dirty="0"/>
              <a:t>Scores</a:t>
            </a:r>
          </a:p>
        </p:txBody>
      </p:sp>
      <p:sp>
        <p:nvSpPr>
          <p:cNvPr id="9" name="Ratio Button: Blank 8">
            <a:hlinkClick r:id="rId2" action="ppaction://hlinksldjump" highlightClick="1"/>
            <a:extLst>
              <a:ext uri="{FF2B5EF4-FFF2-40B4-BE49-F238E27FC236}">
                <a16:creationId xmlns:a16="http://schemas.microsoft.com/office/drawing/2014/main" id="{6D0D5364-8EC5-6799-132A-B846532D4D7E}"/>
              </a:ext>
            </a:extLst>
          </p:cNvPr>
          <p:cNvSpPr/>
          <p:nvPr/>
        </p:nvSpPr>
        <p:spPr>
          <a:xfrm>
            <a:off x="7752522" y="4084983"/>
            <a:ext cx="974035" cy="4969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Ratio</a:t>
            </a:r>
          </a:p>
        </p:txBody>
      </p:sp>
      <p:sp>
        <p:nvSpPr>
          <p:cNvPr id="15" name="NominalRulerTextBox">
            <a:extLst>
              <a:ext uri="{FF2B5EF4-FFF2-40B4-BE49-F238E27FC236}">
                <a16:creationId xmlns:a16="http://schemas.microsoft.com/office/drawing/2014/main" id="{CB9D4E2B-E1B9-7AEC-6037-7AF954AACFFD}"/>
              </a:ext>
            </a:extLst>
          </p:cNvPr>
          <p:cNvSpPr txBox="1"/>
          <p:nvPr/>
        </p:nvSpPr>
        <p:spPr>
          <a:xfrm>
            <a:off x="526772" y="3144009"/>
            <a:ext cx="5307497" cy="646331"/>
          </a:xfrm>
          <a:prstGeom prst="rect">
            <a:avLst/>
          </a:prstGeom>
          <a:noFill/>
        </p:spPr>
        <p:txBody>
          <a:bodyPr wrap="square" rtlCol="0">
            <a:spAutoFit/>
          </a:bodyPr>
          <a:lstStyle/>
          <a:p>
            <a:r>
              <a:rPr lang="en-US" dirty="0"/>
              <a:t>4	1	6	3	5	2		Using a Nominal Scale Ruler</a:t>
            </a:r>
          </a:p>
        </p:txBody>
      </p:sp>
      <p:sp>
        <p:nvSpPr>
          <p:cNvPr id="16" name="Ordinal Button: Blank 10">
            <a:hlinkClick r:id="rId3" action="ppaction://hlinksldjump" highlightClick="1"/>
            <a:extLst>
              <a:ext uri="{FF2B5EF4-FFF2-40B4-BE49-F238E27FC236}">
                <a16:creationId xmlns:a16="http://schemas.microsoft.com/office/drawing/2014/main" id="{776D0275-0F5C-1E3D-C056-ACD044F6D859}"/>
              </a:ext>
            </a:extLst>
          </p:cNvPr>
          <p:cNvSpPr/>
          <p:nvPr/>
        </p:nvSpPr>
        <p:spPr>
          <a:xfrm>
            <a:off x="7752522" y="5522983"/>
            <a:ext cx="974035" cy="4969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Ordinal</a:t>
            </a:r>
          </a:p>
        </p:txBody>
      </p:sp>
      <p:sp>
        <p:nvSpPr>
          <p:cNvPr id="17" name="Nominal Button: Blank 11">
            <a:hlinkClick r:id="rId4" action="ppaction://hlinksldjump" highlightClick="1"/>
            <a:extLst>
              <a:ext uri="{FF2B5EF4-FFF2-40B4-BE49-F238E27FC236}">
                <a16:creationId xmlns:a16="http://schemas.microsoft.com/office/drawing/2014/main" id="{CDD7AC2C-E387-385C-0533-C170C704ED0D}"/>
              </a:ext>
            </a:extLst>
          </p:cNvPr>
          <p:cNvSpPr/>
          <p:nvPr/>
        </p:nvSpPr>
        <p:spPr>
          <a:xfrm>
            <a:off x="7752522" y="6241983"/>
            <a:ext cx="974035" cy="4969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Nominal</a:t>
            </a:r>
          </a:p>
        </p:txBody>
      </p:sp>
      <p:sp>
        <p:nvSpPr>
          <p:cNvPr id="18" name="Action Button: Blank 17">
            <a:hlinkClick r:id="rId5" action="ppaction://hlinksldjump" highlightClick="1"/>
            <a:extLst>
              <a:ext uri="{FF2B5EF4-FFF2-40B4-BE49-F238E27FC236}">
                <a16:creationId xmlns:a16="http://schemas.microsoft.com/office/drawing/2014/main" id="{AAB72946-25C8-C8DE-106C-234C3F9D61C8}"/>
              </a:ext>
            </a:extLst>
          </p:cNvPr>
          <p:cNvSpPr/>
          <p:nvPr/>
        </p:nvSpPr>
        <p:spPr>
          <a:xfrm>
            <a:off x="7752522" y="4803983"/>
            <a:ext cx="974035" cy="49695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Interval</a:t>
            </a:r>
          </a:p>
        </p:txBody>
      </p:sp>
      <p:sp>
        <p:nvSpPr>
          <p:cNvPr id="19" name="Action Button: Go Forward or Next 18">
            <a:hlinkClick r:id="" action="ppaction://hlinkshowjump?jump=nextslide" highlightClick="1"/>
            <a:extLst>
              <a:ext uri="{FF2B5EF4-FFF2-40B4-BE49-F238E27FC236}">
                <a16:creationId xmlns:a16="http://schemas.microsoft.com/office/drawing/2014/main" id="{BEF35383-DBAD-75C9-212C-14BDB23445CA}"/>
              </a:ext>
            </a:extLst>
          </p:cNvPr>
          <p:cNvSpPr/>
          <p:nvPr/>
        </p:nvSpPr>
        <p:spPr>
          <a:xfrm>
            <a:off x="10728960" y="5998464"/>
            <a:ext cx="963168" cy="694944"/>
          </a:xfrm>
          <a:prstGeom prst="actionButtonForwardNex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5720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1014</Words>
  <Application>Microsoft Office PowerPoint</Application>
  <PresentationFormat>Widescreen</PresentationFormat>
  <Paragraphs>137</Paragraphs>
  <Slides>12</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Chapter 6 focuses on how to decide on the measure that is best for your study.</vt:lpstr>
      <vt:lpstr>Different kinds of measures produce different kinds of numbers.</vt:lpstr>
      <vt:lpstr>PowerPoint Presentation</vt:lpstr>
      <vt:lpstr>Example of limitations of ordinal numbers</vt:lpstr>
      <vt:lpstr>A Ruler Analogy: How Numbers Produced By Different Scales of Measurement Map onto Reality</vt:lpstr>
      <vt:lpstr>A Ruler Analogy: How Numbers Produced By Different Scales of Measurement Map onto Reality</vt:lpstr>
      <vt:lpstr>A Ruler Analogy: How Numbers Produced By Different Scales of Measurement Map onto Reality</vt:lpstr>
      <vt:lpstr>A Ruler Analogy: How Numbers Produced By Different Scales of Measurement Map onto Reality</vt:lpstr>
      <vt:lpstr>A Ruler Analogy: How Numbers Produced By Different Scales of Measurement Map onto Reality</vt:lpstr>
      <vt:lpstr>Matching quiz: What is the lowest scale of measurement than you need to make each of the following statements? </vt:lpstr>
      <vt:lpstr>Summary</vt:lpstr>
      <vt:lpstr>END OF SCALES OF MEASUREMENT 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creator>Mark Mitchell</dc:creator>
  <cp:lastModifiedBy>Mark Mitchell</cp:lastModifiedBy>
  <cp:revision>12</cp:revision>
  <dcterms:created xsi:type="dcterms:W3CDTF">2022-05-30T17:12:09Z</dcterms:created>
  <dcterms:modified xsi:type="dcterms:W3CDTF">2022-05-30T22:09:49Z</dcterms:modified>
</cp:coreProperties>
</file>